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59" r:id="rId2"/>
    <p:sldId id="311" r:id="rId3"/>
    <p:sldId id="319" r:id="rId4"/>
    <p:sldId id="322" r:id="rId5"/>
    <p:sldId id="332" r:id="rId6"/>
    <p:sldId id="333" r:id="rId7"/>
    <p:sldId id="338" r:id="rId8"/>
    <p:sldId id="348" r:id="rId9"/>
    <p:sldId id="349" r:id="rId10"/>
    <p:sldId id="355" r:id="rId11"/>
    <p:sldId id="365" r:id="rId12"/>
    <p:sldId id="382" r:id="rId13"/>
    <p:sldId id="390" r:id="rId14"/>
    <p:sldId id="401" r:id="rId15"/>
    <p:sldId id="261" r:id="rId16"/>
    <p:sldId id="267" r:id="rId17"/>
    <p:sldId id="281" r:id="rId18"/>
    <p:sldId id="293" r:id="rId19"/>
    <p:sldId id="318" r:id="rId20"/>
    <p:sldId id="336" r:id="rId21"/>
    <p:sldId id="354" r:id="rId22"/>
    <p:sldId id="378" r:id="rId23"/>
    <p:sldId id="386" r:id="rId24"/>
    <p:sldId id="396" r:id="rId25"/>
    <p:sldId id="317" r:id="rId26"/>
    <p:sldId id="313" r:id="rId27"/>
    <p:sldId id="334" r:id="rId28"/>
    <p:sldId id="294" r:id="rId29"/>
    <p:sldId id="314" r:id="rId30"/>
    <p:sldId id="339" r:id="rId31"/>
    <p:sldId id="352" r:id="rId32"/>
    <p:sldId id="366" r:id="rId33"/>
    <p:sldId id="370" r:id="rId34"/>
    <p:sldId id="315" r:id="rId35"/>
    <p:sldId id="350" r:id="rId36"/>
    <p:sldId id="373" r:id="rId37"/>
    <p:sldId id="372" r:id="rId38"/>
    <p:sldId id="328" r:id="rId39"/>
    <p:sldId id="383" r:id="rId40"/>
    <p:sldId id="384" r:id="rId41"/>
    <p:sldId id="402" r:id="rId42"/>
    <p:sldId id="389" r:id="rId43"/>
    <p:sldId id="320" r:id="rId44"/>
    <p:sldId id="276" r:id="rId45"/>
    <p:sldId id="323" r:id="rId46"/>
    <p:sldId id="326" r:id="rId47"/>
    <p:sldId id="340" r:id="rId48"/>
    <p:sldId id="341" r:id="rId49"/>
    <p:sldId id="356" r:id="rId50"/>
    <p:sldId id="360" r:id="rId51"/>
    <p:sldId id="361" r:id="rId52"/>
    <p:sldId id="362" r:id="rId53"/>
    <p:sldId id="363" r:id="rId54"/>
    <p:sldId id="368" r:id="rId55"/>
    <p:sldId id="369" r:id="rId56"/>
    <p:sldId id="375" r:id="rId57"/>
    <p:sldId id="376" r:id="rId58"/>
    <p:sldId id="374" r:id="rId59"/>
    <p:sldId id="379" r:id="rId60"/>
    <p:sldId id="380" r:id="rId61"/>
    <p:sldId id="381" r:id="rId62"/>
    <p:sldId id="388" r:id="rId63"/>
    <p:sldId id="391" r:id="rId64"/>
    <p:sldId id="392" r:id="rId65"/>
    <p:sldId id="393" r:id="rId66"/>
    <p:sldId id="395" r:id="rId67"/>
    <p:sldId id="394" r:id="rId68"/>
    <p:sldId id="398" r:id="rId69"/>
    <p:sldId id="399" r:id="rId70"/>
    <p:sldId id="400" r:id="rId71"/>
    <p:sldId id="404" r:id="rId72"/>
    <p:sldId id="405" r:id="rId73"/>
    <p:sldId id="406" r:id="rId74"/>
    <p:sldId id="407" r:id="rId75"/>
    <p:sldId id="310" r:id="rId76"/>
    <p:sldId id="330" r:id="rId77"/>
    <p:sldId id="331" r:id="rId78"/>
    <p:sldId id="345" r:id="rId79"/>
    <p:sldId id="343" r:id="rId80"/>
    <p:sldId id="344" r:id="rId81"/>
    <p:sldId id="346" r:id="rId82"/>
    <p:sldId id="351" r:id="rId83"/>
    <p:sldId id="358" r:id="rId84"/>
    <p:sldId id="357" r:id="rId85"/>
    <p:sldId id="359" r:id="rId86"/>
    <p:sldId id="385" r:id="rId87"/>
    <p:sldId id="387" r:id="rId88"/>
    <p:sldId id="271" r:id="rId89"/>
    <p:sldId id="347" r:id="rId90"/>
    <p:sldId id="403" r:id="rId9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28BCFEFF-A0CA-44CF-82F0-82BEA94ECB53}">
          <p14:sldIdLst>
            <p14:sldId id="259"/>
          </p14:sldIdLst>
        </p14:section>
        <p14:section name="控管紀錄(NAS)" id="{4E4D5BF0-C547-41D9-BA56-FE2E008492BD}">
          <p14:sldIdLst>
            <p14:sldId id="311"/>
            <p14:sldId id="319"/>
            <p14:sldId id="322"/>
            <p14:sldId id="332"/>
            <p14:sldId id="333"/>
            <p14:sldId id="338"/>
            <p14:sldId id="348"/>
            <p14:sldId id="349"/>
            <p14:sldId id="355"/>
            <p14:sldId id="365"/>
            <p14:sldId id="382"/>
            <p14:sldId id="390"/>
            <p14:sldId id="401"/>
          </p14:sldIdLst>
        </p14:section>
        <p14:section name="當周進度" id="{28265407-7CF6-4613-A5DB-CFC9A1D14AE4}">
          <p14:sldIdLst>
            <p14:sldId id="261"/>
          </p14:sldIdLst>
        </p14:section>
        <p14:section name="進度統整" id="{488C8145-C0C3-43AD-BC73-CFCE98D2BE1A}">
          <p14:sldIdLst>
            <p14:sldId id="267"/>
            <p14:sldId id="281"/>
            <p14:sldId id="293"/>
            <p14:sldId id="318"/>
            <p14:sldId id="336"/>
            <p14:sldId id="354"/>
            <p14:sldId id="378"/>
            <p14:sldId id="386"/>
            <p14:sldId id="396"/>
          </p14:sldIdLst>
        </p14:section>
        <p14:section name="分析" id="{C1FE0FED-7014-4EB4-957E-A44FD5797F48}">
          <p14:sldIdLst>
            <p14:sldId id="317"/>
            <p14:sldId id="313"/>
            <p14:sldId id="334"/>
            <p14:sldId id="294"/>
            <p14:sldId id="314"/>
            <p14:sldId id="339"/>
            <p14:sldId id="352"/>
            <p14:sldId id="366"/>
            <p14:sldId id="370"/>
            <p14:sldId id="315"/>
            <p14:sldId id="350"/>
            <p14:sldId id="373"/>
            <p14:sldId id="372"/>
            <p14:sldId id="328"/>
            <p14:sldId id="383"/>
            <p14:sldId id="384"/>
            <p14:sldId id="402"/>
            <p14:sldId id="389"/>
          </p14:sldIdLst>
        </p14:section>
        <p14:section name="成果展示(2022/12/2)" id="{7807EEF3-DE13-456E-8A69-C632F9866CE9}">
          <p14:sldIdLst>
            <p14:sldId id="320"/>
            <p14:sldId id="276"/>
            <p14:sldId id="323"/>
            <p14:sldId id="326"/>
          </p14:sldIdLst>
        </p14:section>
        <p14:section name="成果展是(2023/02/13)" id="{4DE3C495-4032-469F-9260-4BFEFD40C853}">
          <p14:sldIdLst>
            <p14:sldId id="340"/>
            <p14:sldId id="341"/>
          </p14:sldIdLst>
        </p14:section>
        <p14:section name="成果展示(2023/03/15)" id="{05F1F468-9569-4510-BD5A-A24A6AA4520F}">
          <p14:sldIdLst>
            <p14:sldId id="356"/>
            <p14:sldId id="360"/>
            <p14:sldId id="361"/>
            <p14:sldId id="362"/>
            <p14:sldId id="363"/>
          </p14:sldIdLst>
        </p14:section>
        <p14:section name="成果展示(2023/03/22)" id="{F5BF5780-FD58-4E74-AC8B-219CA850EED8}">
          <p14:sldIdLst>
            <p14:sldId id="368"/>
            <p14:sldId id="369"/>
          </p14:sldIdLst>
        </p14:section>
        <p14:section name="成果展示(2023/03/28)" id="{8DAA741E-BB7B-4C54-9121-67F18E844CD6}">
          <p14:sldIdLst>
            <p14:sldId id="375"/>
            <p14:sldId id="376"/>
            <p14:sldId id="374"/>
            <p14:sldId id="379"/>
            <p14:sldId id="380"/>
            <p14:sldId id="381"/>
          </p14:sldIdLst>
        </p14:section>
        <p14:section name="成果展示(2023/04/11)" id="{B5F355F9-DD49-4A5B-AE16-5C2ADB159205}">
          <p14:sldIdLst>
            <p14:sldId id="388"/>
          </p14:sldIdLst>
        </p14:section>
        <p14:section name="成果展示(2023/05/03)" id="{F48A9D7A-FAA2-4C27-BAF3-B6B999F0C6AB}">
          <p14:sldIdLst>
            <p14:sldId id="391"/>
            <p14:sldId id="392"/>
            <p14:sldId id="393"/>
            <p14:sldId id="395"/>
            <p14:sldId id="394"/>
          </p14:sldIdLst>
        </p14:section>
        <p14:section name="成果展示(2023/05/09)" id="{2EBCBD3D-E7E7-41C9-B586-54BCC2E1A885}">
          <p14:sldIdLst>
            <p14:sldId id="398"/>
            <p14:sldId id="399"/>
            <p14:sldId id="400"/>
          </p14:sldIdLst>
        </p14:section>
        <p14:section name="成果展示(223/05/25)" id="{F70AA58D-E59D-4BCA-9700-16AA420D5706}">
          <p14:sldIdLst>
            <p14:sldId id="404"/>
            <p14:sldId id="405"/>
            <p14:sldId id="406"/>
            <p14:sldId id="407"/>
          </p14:sldIdLst>
        </p14:section>
        <p14:section name="問題紀錄" id="{7736FEA8-F8F5-4963-B785-6FDDDCD0788E}">
          <p14:sldIdLst>
            <p14:sldId id="310"/>
            <p14:sldId id="330"/>
            <p14:sldId id="331"/>
            <p14:sldId id="345"/>
            <p14:sldId id="343"/>
            <p14:sldId id="344"/>
            <p14:sldId id="346"/>
            <p14:sldId id="351"/>
            <p14:sldId id="358"/>
            <p14:sldId id="357"/>
            <p14:sldId id="359"/>
            <p14:sldId id="385"/>
            <p14:sldId id="387"/>
          </p14:sldIdLst>
        </p14:section>
        <p14:section name="參考資料" id="{D3F19623-8373-4FAD-AFE9-5F74D24B2CC9}">
          <p14:sldIdLst>
            <p14:sldId id="271"/>
            <p14:sldId id="347"/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0C2A"/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D1A80-A08C-47E5-88E8-42D96731A1CF}" v="95" dt="2022-09-29T11:26:36.372"/>
    <p1510:client id="{19E834E2-831E-4052-AB57-EE5FEBE5FE59}" v="22" dt="2022-09-15T14:03:08.814"/>
    <p1510:client id="{56C5780B-CD7D-4725-958E-DE99306ADF7F}" v="34" dt="2022-09-14T04:44:19.483"/>
    <p1510:client id="{835EB5EA-AE2F-4BFF-879E-19584D9D6BE0}" v="618" dt="2022-09-30T06:12:14.925"/>
    <p1510:client id="{715F099A-B0B3-4D30-B6E7-191BC044B33D}" v="12" dt="2022-09-14T11:21:54.140"/>
    <p1510:client id="{85D80877-B56B-430F-B841-591644F766D8}" v="39" dt="2022-09-30T07:24:28.229"/>
    <p1510:client id="{FBD991E9-7602-42E0-8FC2-0EA03BF3FEA1}" v="2" dt="2022-09-16T03:52:58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9318" autoAdjust="0"/>
  </p:normalViewPr>
  <p:slideViewPr>
    <p:cSldViewPr snapToGrid="0">
      <p:cViewPr varScale="1">
        <p:scale>
          <a:sx n="76" d="100"/>
          <a:sy n="76" d="100"/>
        </p:scale>
        <p:origin x="696" y="58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Relationship Id="rId98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9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52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695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442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13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73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15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93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1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322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56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487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750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02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62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22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19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04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4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020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91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17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303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811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369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55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542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811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168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5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17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881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292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6072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64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062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6906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7704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7239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075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371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0243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826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8812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9831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600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971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1190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499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476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98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25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6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05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2023/5/25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q2kTSPWG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GoAhIwWe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nq4ryLHU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DXTOFRwa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8K5qboqo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images.storage.googleapis.com/63/bb/74/6a2f37a222c9f7/CN106778101B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renegadecoder.com/code/how-to-obfuscate-code-in-python/" TargetMode="External"/><Relationship Id="rId4" Type="http://schemas.openxmlformats.org/officeDocument/2006/relationships/hyperlink" Target="https://medium.com/geekculture/python-source-code-obfuscation-6b97f88a460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Yxmsynd8W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.lu/pyc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.lu/pyc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ift1CvVob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jNz1b3GF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m2-software/tpm2-tools/issues/3195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s://launchpad.net/ubuntu/+source/libnatpmp/20150609-7build1" TargetMode="External"/><Relationship Id="rId13" Type="http://schemas.openxmlformats.org/officeDocument/2006/relationships/hyperlink" Target="https://security.stackexchange.com/questions/200567/asymmetric-symmetric-encryption-of-a-tpm-key-hierarchy" TargetMode="External"/><Relationship Id="rId3" Type="http://schemas.openxmlformats.org/officeDocument/2006/relationships/hyperlink" Target="https://paolozaino.wordpress.com/2021/02/21/linux-configure-and-use-your-tpm-2-0-module-on-linux/" TargetMode="External"/><Relationship Id="rId7" Type="http://schemas.openxmlformats.org/officeDocument/2006/relationships/hyperlink" Target="https://github.com/tpm2-software" TargetMode="External"/><Relationship Id="rId12" Type="http://schemas.openxmlformats.org/officeDocument/2006/relationships/hyperlink" Target="https://trustedcomputinggroup.org/wp-content/uploads/TPM-Rev-2.0-Part-1-Architecture-01.38.pdf" TargetMode="External"/><Relationship Id="rId2" Type="http://schemas.openxmlformats.org/officeDocument/2006/relationships/hyperlink" Target="https://blog.csdn.net/weixin_45623536/article/details/121849120" TargetMode="External"/><Relationship Id="rId16" Type="http://schemas.openxmlformats.org/officeDocument/2006/relationships/hyperlink" Target="https://www.cnblogs.com/embedded-linux/p/671674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jianming21/article/details/107942585" TargetMode="External"/><Relationship Id="rId11" Type="http://schemas.openxmlformats.org/officeDocument/2006/relationships/hyperlink" Target="https://launchpad.net/ubuntu/focal/amd64/tpm2-tools/4.1.1-1ubuntu0.20.04.1" TargetMode="External"/><Relationship Id="rId5" Type="http://schemas.openxmlformats.org/officeDocument/2006/relationships/hyperlink" Target="https://github.com/tpm2-software/tpm2-abrmd" TargetMode="External"/><Relationship Id="rId15" Type="http://schemas.openxmlformats.org/officeDocument/2006/relationships/hyperlink" Target="https://www.twblogs.net/a/5e5054ccbd9eee21167d4acd" TargetMode="External"/><Relationship Id="rId10" Type="http://schemas.openxmlformats.org/officeDocument/2006/relationships/hyperlink" Target="https://github.com/tpm2-software/tpm2-abrmd/releases" TargetMode="External"/><Relationship Id="rId4" Type="http://schemas.openxmlformats.org/officeDocument/2006/relationships/hyperlink" Target="https://github.com/tpm2-software/tpm2-tss" TargetMode="External"/><Relationship Id="rId9" Type="http://schemas.openxmlformats.org/officeDocument/2006/relationships/hyperlink" Target="https://launchpad.net/ubuntu/focal/s390x/tpm-tools/1.3.9.1-0.2ubuntu3" TargetMode="External"/><Relationship Id="rId14" Type="http://schemas.openxmlformats.org/officeDocument/2006/relationships/hyperlink" Target="https://pagefault.blog/2016/12/23/guide-encryption-with-tpm/" TargetMode="Externa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zh-tw/windows-hardware/test/hlk/testref/33b2ec72-1085-448f-9192-1ceb8c8669ab" TargetMode="External"/><Relationship Id="rId13" Type="http://schemas.openxmlformats.org/officeDocument/2006/relationships/hyperlink" Target="https://patentimages.storage.googleapis.com/63/bb/74/6a2f37a222c9f7/CN106778101B.pdf" TargetMode="External"/><Relationship Id="rId3" Type="http://schemas.openxmlformats.org/officeDocument/2006/relationships/hyperlink" Target="https://juejin.cn/post/6844903989469773832" TargetMode="External"/><Relationship Id="rId7" Type="http://schemas.openxmlformats.org/officeDocument/2006/relationships/hyperlink" Target="https://docs.digicert.com/zf/digicert-one/software-trust-manager/signing-tools/openssl-pkeyutl.html" TargetMode="External"/><Relationship Id="rId12" Type="http://schemas.openxmlformats.org/officeDocument/2006/relationships/hyperlink" Target="https://tool.lu/pyc/" TargetMode="External"/><Relationship Id="rId2" Type="http://schemas.openxmlformats.org/officeDocument/2006/relationships/hyperlink" Target="https://www.concerto.one/posts/2022-08-26-public-private-keys-cryptography.html#openssl-%E5%89%B5%E5%BB%BA%E5%85%AC%E7%A7%81%E9%91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zeskis.com/random/openssl-encrypt-file.html" TargetMode="External"/><Relationship Id="rId11" Type="http://schemas.openxmlformats.org/officeDocument/2006/relationships/hyperlink" Target="https://github.com/tpm2-software/tpm2-tools/issues/2024" TargetMode="External"/><Relationship Id="rId5" Type="http://schemas.openxmlformats.org/officeDocument/2006/relationships/hyperlink" Target="https://stackoverflow.com/questions/7143514/how-to-encrypt-a-large-file-in-openssl-using-public-key" TargetMode="External"/><Relationship Id="rId15" Type="http://schemas.openxmlformats.org/officeDocument/2006/relationships/hyperlink" Target="https://therenegadecoder.com/code/how-to-obfuscate-code-in-python/" TargetMode="External"/><Relationship Id="rId10" Type="http://schemas.openxmlformats.org/officeDocument/2006/relationships/hyperlink" Target="https://tpm2-tools.readthedocs.io/en/latest/man/tpm2_createprimary.1/" TargetMode="External"/><Relationship Id="rId4" Type="http://schemas.openxmlformats.org/officeDocument/2006/relationships/hyperlink" Target="https://www.baeldung.com/linux/openssl-encrypt-large-file" TargetMode="External"/><Relationship Id="rId9" Type="http://schemas.openxmlformats.org/officeDocument/2006/relationships/hyperlink" Target="https://blog.csdn.net/fengxiaocheng/article/details/103763703" TargetMode="External"/><Relationship Id="rId14" Type="http://schemas.openxmlformats.org/officeDocument/2006/relationships/hyperlink" Target="https://medium.com/geekculture/python-source-code-obfuscation-6b97f88a460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15CCQVUal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325461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專案進度報告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出貨流程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6"/>
            <a:ext cx="10515600" cy="232546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負  責  人：林子豪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r>
              <a:rPr lang="zh-TW" altLang="en-US" dirty="0">
                <a:cs typeface="Times New Roman" panose="02020603050405020304" pitchFamily="18" charset="0"/>
              </a:rPr>
              <a:t>目前成員：林子豪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報告日期：</a:t>
            </a:r>
            <a:r>
              <a:rPr lang="en-US" altLang="zh-TW" dirty="0">
                <a:cs typeface="Times New Roman" panose="02020603050405020304" pitchFamily="18" charset="0"/>
              </a:rPr>
              <a:t>2023/05/26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開始日期：</a:t>
            </a:r>
            <a:r>
              <a:rPr lang="en-US" altLang="zh-TW" dirty="0">
                <a:cs typeface="Times New Roman" panose="02020603050405020304" pitchFamily="18" charset="0"/>
              </a:rPr>
              <a:t>2022/10/28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6813E1-BC29-4303-B4BD-F0F2C6C83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5" t="15719"/>
          <a:stretch/>
        </p:blipFill>
        <p:spPr>
          <a:xfrm>
            <a:off x="1891333" y="1248199"/>
            <a:ext cx="8409334" cy="48688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4B660E-9358-4CF2-9DA6-BBBC2260CF5F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http://78.65.83.168:5000/sharing/q2kTSPWGG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301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-NAS(2022/3/24)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1ECB61-B5FA-45CD-B9C8-738DEC1E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65" y="1201850"/>
            <a:ext cx="9026270" cy="49157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http://78.65.83.168:5000/sharing/GoAhIwWeN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86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-NAS(2022/04/14)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http://78.65.83.168:5000/sharing/nq4ryLHUs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C178EE-AB83-4DB3-84C8-9CCA517EF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84" t="20073" r="22610" b="16969"/>
          <a:stretch/>
        </p:blipFill>
        <p:spPr>
          <a:xfrm>
            <a:off x="863599" y="1290591"/>
            <a:ext cx="9446009" cy="49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</a:t>
            </a:r>
            <a:r>
              <a:rPr lang="en-US" altLang="zh-TW"/>
              <a:t>(2022/05/05)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http://78.65.83.168:5000/sharing/DXTOFRwac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B8A6460-2412-4C82-B0BB-C08626647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37" t="16969" r="16428" b="26887"/>
          <a:stretch/>
        </p:blipFill>
        <p:spPr>
          <a:xfrm>
            <a:off x="812800" y="1163750"/>
            <a:ext cx="9192507" cy="44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-NAS(2022/05/12)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0E5C8C-9E23-4701-A581-2D29EF0A1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"/>
          <a:stretch/>
        </p:blipFill>
        <p:spPr>
          <a:xfrm>
            <a:off x="1789165" y="1123225"/>
            <a:ext cx="8613670" cy="511520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2EB4D83-5117-4BED-9D4B-FC96744B36F2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http://78.65.83.168:5000/sharing/8K5qboqoo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0382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53F8CEE1-B67A-4E9C-ADEC-FB3DDD018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1.</a:t>
            </a:r>
            <a:r>
              <a:rPr lang="zh-TW" altLang="en-US" sz="2000" dirty="0">
                <a:cs typeface="Times New Roman" panose="02020603050405020304" pitchFamily="18" charset="0"/>
              </a:rPr>
              <a:t>上傳交接文件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cs typeface="Times New Roman" panose="02020603050405020304" pitchFamily="18" charset="0"/>
              </a:rPr>
              <a:t>對</a:t>
            </a:r>
            <a:r>
              <a:rPr lang="en-US" altLang="zh-TW" sz="2000" dirty="0">
                <a:cs typeface="Times New Roman" panose="02020603050405020304" pitchFamily="18" charset="0"/>
              </a:rPr>
              <a:t>API</a:t>
            </a:r>
            <a:r>
              <a:rPr lang="zh-TW" altLang="en-US" sz="2000" dirty="0">
                <a:cs typeface="Times New Roman" panose="02020603050405020304" pitchFamily="18" charset="0"/>
              </a:rPr>
              <a:t>檔案做初步提高反組譯難度動作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1-</a:t>
            </a:r>
            <a:r>
              <a:rPr lang="zh-TW" altLang="en-US" sz="2000" dirty="0">
                <a:cs typeface="Times New Roman" panose="02020603050405020304" pitchFamily="18" charset="0"/>
              </a:rPr>
              <a:t>混淆變數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2-</a:t>
            </a:r>
            <a:r>
              <a:rPr lang="zh-TW" altLang="en-US" sz="2000" dirty="0">
                <a:cs typeface="Times New Roman" panose="02020603050405020304" pitchFamily="18" charset="0"/>
              </a:rPr>
              <a:t>加入無意義的判斷式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3-</a:t>
            </a:r>
            <a:r>
              <a:rPr lang="zh-TW" altLang="en-US" sz="2000" dirty="0">
                <a:cs typeface="Times New Roman" panose="02020603050405020304" pitchFamily="18" charset="0"/>
              </a:rPr>
              <a:t>加入無意義的分支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cs typeface="Times New Roman" panose="02020603050405020304" pitchFamily="18" charset="0"/>
              </a:rPr>
              <a:t>絕對不會用到的</a:t>
            </a:r>
            <a:r>
              <a:rPr lang="en-US" altLang="zh-TW" sz="2000" dirty="0">
                <a:cs typeface="Times New Roman" panose="02020603050405020304" pitchFamily="18" charset="0"/>
              </a:rPr>
              <a:t>if-then</a:t>
            </a:r>
            <a:r>
              <a:rPr lang="zh-TW" altLang="en-US" sz="2000" dirty="0">
                <a:cs typeface="Times New Roman" panose="02020603050405020304" pitchFamily="18" charset="0"/>
              </a:rPr>
              <a:t>分支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4-</a:t>
            </a:r>
            <a:r>
              <a:rPr lang="zh-TW" altLang="en-US" sz="2000" dirty="0">
                <a:cs typeface="Times New Roman" panose="02020603050405020304" pitchFamily="18" charset="0"/>
              </a:rPr>
              <a:t>加入無意義的副函式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>
                <a:cs typeface="Times New Roman" panose="02020603050405020304" pitchFamily="18" charset="0"/>
              </a:rPr>
              <a:t>六月：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6/29~7/04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en-US" altLang="zh-TW" sz="1600" dirty="0"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cs typeface="Times New Roman" panose="02020603050405020304" pitchFamily="18" charset="0"/>
              </a:rPr>
              <a:t>使用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實現檔案傳送與接收。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分類照片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七月：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7/04~7/12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解決</a:t>
            </a:r>
            <a:r>
              <a:rPr lang="en-US" altLang="zh-TW" sz="1600" dirty="0">
                <a:cs typeface="Times New Roman" panose="02020603050405020304" pitchFamily="18" charset="0"/>
              </a:rPr>
              <a:t>JAVA Socket</a:t>
            </a:r>
            <a:r>
              <a:rPr lang="zh-TW" altLang="en-US" sz="1600" dirty="0">
                <a:cs typeface="Times New Roman" panose="02020603050405020304" pitchFamily="18" charset="0"/>
              </a:rPr>
              <a:t> 傳送檔案之路徑問題，並實作功能。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</a:t>
            </a:r>
            <a:r>
              <a:rPr lang="zh-TW" altLang="en-US" sz="1600" dirty="0">
                <a:cs typeface="Times New Roman" panose="02020603050405020304" pitchFamily="18" charset="0"/>
              </a:rPr>
              <a:t>了解</a:t>
            </a:r>
            <a:r>
              <a:rPr lang="en-US" altLang="zh-TW" sz="1600" dirty="0">
                <a:cs typeface="Times New Roman" panose="02020603050405020304" pitchFamily="18" charset="0"/>
              </a:rPr>
              <a:t>TPM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7/12~7/13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嘗試辦法利用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做到某程式只能在自己電腦使用。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7/18~7/20</a:t>
            </a: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1.</a:t>
            </a:r>
            <a:r>
              <a:rPr lang="zh-TW" altLang="en-US" sz="1600" dirty="0">
                <a:cs typeface="Times New Roman" panose="02020603050405020304" pitchFamily="18" charset="0"/>
              </a:rPr>
              <a:t>分類圖片</a:t>
            </a:r>
            <a:r>
              <a:rPr lang="en-US" altLang="zh-TW" sz="1600" dirty="0"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cs typeface="Times New Roman" panose="02020603050405020304" pitchFamily="18" charset="0"/>
              </a:rPr>
              <a:t>進度</a:t>
            </a:r>
            <a:r>
              <a:rPr lang="en-US" altLang="zh-TW" sz="1600" dirty="0">
                <a:cs typeface="Times New Roman" panose="02020603050405020304" pitchFamily="18" charset="0"/>
              </a:rPr>
              <a:t>2</a:t>
            </a:r>
            <a:r>
              <a:rPr lang="zh-TW" altLang="en-US" sz="1600" dirty="0">
                <a:cs typeface="Times New Roman" panose="02020603050405020304" pitchFamily="18" charset="0"/>
              </a:rPr>
              <a:t>萬</a:t>
            </a:r>
            <a:r>
              <a:rPr lang="en-US" altLang="zh-TW" sz="1600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了解</a:t>
            </a:r>
            <a:r>
              <a:rPr lang="en-US" altLang="zh-TW" dirty="0">
                <a:cs typeface="Times New Roman" panose="02020603050405020304" pitchFamily="18" charset="0"/>
              </a:rPr>
              <a:t>TPM(</a:t>
            </a:r>
            <a:r>
              <a:rPr lang="zh-TW" altLang="en-US" dirty="0">
                <a:cs typeface="Times New Roman" panose="02020603050405020304" pitchFamily="18" charset="0"/>
              </a:rPr>
              <a:t>工業系統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熟悉</a:t>
            </a:r>
            <a:r>
              <a:rPr lang="en-US" altLang="zh-TW" dirty="0">
                <a:cs typeface="Times New Roman" panose="02020603050405020304" pitchFamily="18" charset="0"/>
              </a:rPr>
              <a:t>JAVA Lambda</a:t>
            </a:r>
            <a:r>
              <a:rPr lang="zh-TW" altLang="en-US" dirty="0">
                <a:cs typeface="Times New Roman" panose="02020603050405020304" pitchFamily="18" charset="0"/>
              </a:rPr>
              <a:t>及物件導向。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7/20~7/27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物件導向</a:t>
            </a:r>
            <a:r>
              <a:rPr lang="en-US" altLang="zh-TW" dirty="0">
                <a:cs typeface="Times New Roman" panose="02020603050405020304" pitchFamily="18" charset="0"/>
              </a:rPr>
              <a:t>class</a:t>
            </a:r>
            <a:r>
              <a:rPr lang="zh-TW" altLang="en-US" dirty="0">
                <a:cs typeface="Times New Roman" panose="02020603050405020304" pitchFamily="18" charset="0"/>
              </a:rPr>
              <a:t>的建構子架構釐清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上週理解錯誤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2.this</a:t>
            </a:r>
            <a:r>
              <a:rPr lang="zh-TW" altLang="en-US" sz="1600" dirty="0">
                <a:cs typeface="Times New Roman" panose="02020603050405020304" pitchFamily="18" charset="0"/>
              </a:rPr>
              <a:t>用法理解。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計數器完成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尚未</a:t>
            </a:r>
            <a:r>
              <a:rPr lang="en-US" altLang="zh-TW" dirty="0" err="1">
                <a:cs typeface="Times New Roman" panose="02020603050405020304" pitchFamily="18" charset="0"/>
              </a:rPr>
              <a:t>DeBug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4.python</a:t>
            </a:r>
            <a:r>
              <a:rPr lang="zh-TW" altLang="en-US" sz="1600" dirty="0">
                <a:cs typeface="Times New Roman" panose="02020603050405020304" pitchFamily="18" charset="0"/>
              </a:rPr>
              <a:t>與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，</a:t>
            </a:r>
            <a:r>
              <a:rPr lang="en-US" altLang="zh-TW" sz="1600" dirty="0">
                <a:cs typeface="Times New Roman" panose="02020603050405020304" pitchFamily="18" charset="0"/>
              </a:rPr>
              <a:t>Socket</a:t>
            </a:r>
            <a:r>
              <a:rPr lang="zh-TW" altLang="en-US" sz="1600" dirty="0">
                <a:cs typeface="Times New Roman" panose="02020603050405020304" pitchFamily="18" charset="0"/>
              </a:rPr>
              <a:t>連接傳送檔案，並畫架構、流程圖。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7/27~8/2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1.JAVA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awt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2.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解決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java.awt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無法訪問之問題。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3.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架構、流程圖尚未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4.VirtualBox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安裝設定以及映像檔安裝及設定。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八月：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8/03~8/10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2.python-java socket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互傳檔案程式撰寫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未於虛擬機執行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變更虛擬機環境為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Ubuntu(Linux)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4.Try NAS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GitLAB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(78.65.83.168:5000)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8/11~8/17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Ubuntu20.04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工具及相關插件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確認和啟動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Windows11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裡嘗試擷取 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EKPub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嘗試產生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RSAKey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8/17~8/25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Mininet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wireshark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3137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en-US" altLang="zh-TW" sz="1600" dirty="0">
                <a:cs typeface="Times New Roman" panose="02020603050405020304" pitchFamily="18" charset="0"/>
              </a:rPr>
              <a:t>/25~8/31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 1.</a:t>
            </a:r>
            <a:r>
              <a:rPr lang="zh-TW" altLang="en-US" dirty="0">
                <a:cs typeface="Times New Roman" panose="02020603050405020304" pitchFamily="18" charset="0"/>
              </a:rPr>
              <a:t>另找其他可行的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實行方法。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九月：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9/4~9/8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 </a:t>
            </a:r>
            <a:r>
              <a:rPr lang="en-US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找尋可用</a:t>
            </a:r>
            <a:r>
              <a:rPr lang="zh-TW" dirty="0">
                <a:cs typeface="Times New Roman" panose="02020603050405020304" pitchFamily="18" charset="0"/>
              </a:rPr>
              <a:t>於</a:t>
            </a:r>
            <a:r>
              <a:rPr lang="en-US" dirty="0">
                <a:cs typeface="Times New Roman" panose="02020603050405020304" pitchFamily="18" charset="0"/>
              </a:rPr>
              <a:t>ubuntu</a:t>
            </a:r>
            <a:r>
              <a:rPr lang="zh-TW" dirty="0">
                <a:cs typeface="Times New Roman" panose="02020603050405020304" pitchFamily="18" charset="0"/>
              </a:rPr>
              <a:t>內之</a:t>
            </a:r>
            <a:r>
              <a:rPr lang="en-US" dirty="0">
                <a:cs typeface="Times New Roman" panose="02020603050405020304" pitchFamily="18" charset="0"/>
              </a:rPr>
              <a:t>TPM</a:t>
            </a:r>
            <a:r>
              <a:rPr lang="zh-TW" dirty="0">
                <a:cs typeface="Times New Roman" panose="02020603050405020304" pitchFamily="18" charset="0"/>
              </a:rPr>
              <a:t>加密文件辦法。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9/8~9/27</a:t>
            </a: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防疫假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9/27~9/29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實作利用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en-US" altLang="zh-TW" dirty="0">
                <a:cs typeface="Times New Roman" panose="02020603050405020304" pitchFamily="18" charset="0"/>
              </a:rPr>
              <a:t> RSA</a:t>
            </a:r>
            <a:r>
              <a:rPr lang="zh-TW" altLang="en-US" dirty="0">
                <a:cs typeface="Times New Roman" panose="02020603050405020304" pitchFamily="18" charset="0"/>
              </a:rPr>
              <a:t>秘鑰對文件進行加解密。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9/29~10/06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手動安裝</a:t>
            </a:r>
            <a:r>
              <a:rPr lang="en-US" altLang="zh-TW" dirty="0">
                <a:cs typeface="Times New Roman" panose="02020603050405020304" pitchFamily="18" charset="0"/>
              </a:rPr>
              <a:t>tpm2 tools</a:t>
            </a:r>
            <a:r>
              <a:rPr lang="zh-TW" altLang="en-US" dirty="0">
                <a:cs typeface="Times New Roman" panose="02020603050405020304" pitchFamily="18" charset="0"/>
              </a:rPr>
              <a:t>之前未成功安裝到的部分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cs typeface="Times New Roman" panose="02020603050405020304" pitchFamily="18" charset="0"/>
              </a:rPr>
              <a:t>-tools)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2.</a:t>
            </a:r>
            <a:r>
              <a:rPr lang="zh-TW" altLang="en-US" dirty="0">
                <a:cs typeface="Times New Roman" panose="02020603050405020304" pitchFamily="18" charset="0"/>
              </a:rPr>
              <a:t>創建主鍵對象。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3.</a:t>
            </a:r>
            <a:r>
              <a:rPr lang="zh-TW" altLang="en-US" dirty="0">
                <a:cs typeface="Times New Roman" panose="02020603050405020304" pitchFamily="18" charset="0"/>
              </a:rPr>
              <a:t>生成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秘鑰並顯示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秘鑰信息。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10/07~10/12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將加密後公、私鑰載入回</a:t>
            </a:r>
            <a:r>
              <a:rPr lang="en-US" altLang="zh-TW" dirty="0"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利用密鑰加密文件。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利用密鑰解密文件。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10/12~11/13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喪假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十一月：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11/13~11/18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完善出貨流程。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0986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11/19~11/25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完成擷取</a:t>
            </a:r>
            <a:r>
              <a:rPr lang="en-US" altLang="zh-TW" dirty="0"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cs typeface="Times New Roman" panose="02020603050405020304" pitchFamily="18" charset="0"/>
              </a:rPr>
              <a:t>模組。</a:t>
            </a:r>
            <a:r>
              <a:rPr lang="en-US" altLang="zh-TW" dirty="0"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完成驗證模組。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11/26~12/02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實機上執行程式測試。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未加擷取 </a:t>
            </a:r>
            <a:r>
              <a:rPr lang="en-US" altLang="zh-TW" dirty="0">
                <a:cs typeface="Times New Roman" panose="02020603050405020304" pitchFamily="18" charset="0"/>
              </a:rPr>
              <a:t>EK</a:t>
            </a:r>
            <a:r>
              <a:rPr lang="zh-TW" altLang="en-US" dirty="0">
                <a:cs typeface="Times New Roman" panose="02020603050405020304" pitchFamily="18" charset="0"/>
              </a:rPr>
              <a:t>指令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12/3~12/09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cs typeface="Times New Roman" panose="02020603050405020304" pitchFamily="18" charset="0"/>
              </a:rPr>
              <a:t>裡的內容都以</a:t>
            </a: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cs typeface="Times New Roman" panose="02020603050405020304" pitchFamily="18" charset="0"/>
              </a:rPr>
              <a:t>進制展示到</a:t>
            </a:r>
            <a:r>
              <a:rPr lang="en-US" altLang="zh-TW" dirty="0">
                <a:cs typeface="Times New Roman" panose="02020603050405020304" pitchFamily="18" charset="0"/>
              </a:rPr>
              <a:t>terminal</a:t>
            </a:r>
            <a:r>
              <a:rPr lang="zh-TW" altLang="en-US" dirty="0">
                <a:cs typeface="Times New Roman" panose="02020603050405020304" pitchFamily="18" charset="0"/>
              </a:rPr>
              <a:t>上。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解決問題記錄</a:t>
            </a:r>
            <a:r>
              <a:rPr lang="en-US" altLang="zh-TW" dirty="0">
                <a:cs typeface="Times New Roman" panose="02020603050405020304" pitchFamily="18" charset="0"/>
              </a:rPr>
              <a:t>Q1(</a:t>
            </a:r>
            <a:r>
              <a:rPr lang="zh-TW" altLang="en-US" dirty="0">
                <a:cs typeface="Times New Roman" panose="02020603050405020304" pitchFamily="18" charset="0"/>
              </a:rPr>
              <a:t>無法讀取</a:t>
            </a:r>
            <a:r>
              <a:rPr lang="en-US" altLang="zh-TW" dirty="0">
                <a:cs typeface="Times New Roman" panose="02020603050405020304" pitchFamily="18" charset="0"/>
              </a:rPr>
              <a:t>obj.pub</a:t>
            </a:r>
            <a:r>
              <a:rPr lang="zh-TW" altLang="en-US" dirty="0">
                <a:cs typeface="Times New Roman" panose="02020603050405020304" pitchFamily="18" charset="0"/>
              </a:rPr>
              <a:t>內部內容問題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12/10~12/16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測試於其他</a:t>
            </a:r>
            <a:r>
              <a:rPr lang="en-US" altLang="zh-TW" dirty="0">
                <a:cs typeface="Times New Roman" panose="02020603050405020304" pitchFamily="18" charset="0"/>
              </a:rPr>
              <a:t>Ubuntu(18.04)</a:t>
            </a:r>
            <a:r>
              <a:rPr lang="zh-TW" altLang="en-US" dirty="0">
                <a:cs typeface="Times New Roman" panose="02020603050405020304" pitchFamily="18" charset="0"/>
              </a:rPr>
              <a:t>版本的電腦上透過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指令執行解密。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查詢</a:t>
            </a: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套件版本。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12/17~12/25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車禍假。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12/15~12/30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 整理</a:t>
            </a:r>
            <a:r>
              <a:rPr lang="en-US" altLang="zh-TW" dirty="0"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20.04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加解密所需套件和版本。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12/30~2/6</a:t>
            </a: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1.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病假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2.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春節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3.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事假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4.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喪假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428324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-NAS(2022/11/18)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32B7DA-58B5-4836-AF95-D795419F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02" r="33654" b="5324"/>
          <a:stretch/>
        </p:blipFill>
        <p:spPr>
          <a:xfrm>
            <a:off x="1481235" y="1201850"/>
            <a:ext cx="9229530" cy="51311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http://78.65.83.168:5000/sharing/fdiznOrqH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34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2/6~2/10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Ubuntu20.04 </a:t>
            </a:r>
            <a:r>
              <a:rPr lang="zh-TW" altLang="en-US" dirty="0">
                <a:cs typeface="Times New Roman" panose="02020603050405020304" pitchFamily="18" charset="0"/>
              </a:rPr>
              <a:t>版本電腦安裝所需套件。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2/10~2/17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試一遍</a:t>
            </a:r>
            <a:r>
              <a:rPr lang="en-US" altLang="zh-TW" dirty="0">
                <a:cs typeface="Times New Roman" panose="02020603050405020304" pitchFamily="18" charset="0"/>
              </a:rPr>
              <a:t>Tpm2-tools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下的測試。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Q5~Q11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更新套件需求</a:t>
            </a:r>
            <a:r>
              <a:rPr lang="en-US" altLang="zh-TW" dirty="0">
                <a:cs typeface="Times New Roman" panose="02020603050405020304" pitchFamily="18" charset="0"/>
              </a:rPr>
              <a:t> OpenSSL</a:t>
            </a:r>
            <a:r>
              <a:rPr lang="zh-TW" altLang="en-US" dirty="0">
                <a:cs typeface="Times New Roman" panose="02020603050405020304" pitchFamily="18" charset="0"/>
              </a:rPr>
              <a:t>以及版本。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2/17~2/24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OpenSSL </a:t>
            </a:r>
            <a:r>
              <a:rPr lang="zh-TW" altLang="en-US" dirty="0">
                <a:cs typeface="Times New Roman" panose="02020603050405020304" pitchFamily="18" charset="0"/>
              </a:rPr>
              <a:t>中，通過配置啟用 </a:t>
            </a:r>
            <a:r>
              <a:rPr lang="en-US" altLang="zh-TW" dirty="0">
                <a:cs typeface="Times New Roman" panose="02020603050405020304" pitchFamily="18" charset="0"/>
              </a:rPr>
              <a:t>"--enable-dynamic-engine"</a:t>
            </a:r>
            <a:r>
              <a:rPr lang="zh-TW" altLang="en-US" dirty="0">
                <a:cs typeface="Times New Roman" panose="02020603050405020304" pitchFamily="18" charset="0"/>
              </a:rPr>
              <a:t>選項。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Q9~Q12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2/24~3/03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查找資料 </a:t>
            </a:r>
            <a:r>
              <a:rPr lang="en-US" altLang="zh-TW" dirty="0">
                <a:cs typeface="Times New Roman" panose="02020603050405020304" pitchFamily="18" charset="0"/>
              </a:rPr>
              <a:t>PKCS #8 </a:t>
            </a:r>
            <a:r>
              <a:rPr lang="zh-TW" altLang="en-US" dirty="0">
                <a:cs typeface="Times New Roman" panose="02020603050405020304" pitchFamily="18" charset="0"/>
              </a:rPr>
              <a:t>格式私鑰轉換成 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格式私鑰時出現的</a:t>
            </a:r>
            <a:r>
              <a:rPr lang="en-US" altLang="zh-TW" dirty="0">
                <a:cs typeface="Times New Roman" panose="02020603050405020304" pitchFamily="18" charset="0"/>
              </a:rPr>
              <a:t>invalid engine “tpm2”</a:t>
            </a:r>
            <a:r>
              <a:rPr lang="zh-TW" altLang="en-US" dirty="0">
                <a:cs typeface="Times New Roman" panose="02020603050405020304" pitchFamily="18" charset="0"/>
              </a:rPr>
              <a:t> 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1.Tss</a:t>
            </a:r>
            <a:r>
              <a:rPr lang="zh-TW" altLang="en-US" dirty="0">
                <a:cs typeface="Times New Roman" panose="02020603050405020304" pitchFamily="18" charset="0"/>
              </a:rPr>
              <a:t>的套件有不相容的問題或是沒安裝確實。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沒有成功於</a:t>
            </a:r>
            <a:r>
              <a:rPr lang="en-US" altLang="zh-TW" dirty="0">
                <a:cs typeface="Times New Roman" panose="02020603050405020304" pitchFamily="18" charset="0"/>
              </a:rPr>
              <a:t>Open SSL</a:t>
            </a:r>
            <a:r>
              <a:rPr lang="zh-TW" altLang="en-US" dirty="0">
                <a:cs typeface="Times New Roman" panose="02020603050405020304" pitchFamily="18" charset="0"/>
              </a:rPr>
              <a:t>中啟用</a:t>
            </a:r>
            <a:r>
              <a:rPr lang="en-US" altLang="zh-TW" dirty="0">
                <a:cs typeface="Times New Roman" panose="02020603050405020304" pitchFamily="18" charset="0"/>
              </a:rPr>
              <a:t> --enable-dynamic-engine</a:t>
            </a:r>
            <a:r>
              <a:rPr lang="zh-TW" altLang="en-US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三月：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3/03~3/07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</a:t>
            </a:r>
            <a:r>
              <a:rPr lang="en-US" altLang="zh-TW" dirty="0"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cs typeface="Times New Roman" panose="02020603050405020304" pitchFamily="18" charset="0"/>
              </a:rPr>
              <a:t>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環境。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2299673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3/07~3/17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畫流程圖。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改</a:t>
            </a:r>
            <a:r>
              <a:rPr lang="en-US" altLang="zh-TW" sz="1500" dirty="0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創建數位簽章。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驗證用</a:t>
            </a:r>
            <a:r>
              <a:rPr lang="en-US" altLang="zh-TW" sz="1500" dirty="0" err="1">
                <a:cs typeface="Times New Roman" panose="02020603050405020304" pitchFamily="18" charset="0"/>
              </a:rPr>
              <a:t>py</a:t>
            </a:r>
            <a:r>
              <a:rPr lang="zh-TW" altLang="en-US" sz="1500" dirty="0">
                <a:cs typeface="Times New Roman" panose="02020603050405020304" pitchFamily="18" charset="0"/>
              </a:rPr>
              <a:t>檔草稿完成。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3/17~3/24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組裝</a:t>
            </a:r>
            <a:r>
              <a:rPr lang="en-US" altLang="zh-TW" sz="1500" dirty="0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晶片到測試用電腦，並測試出貨流程。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1-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>
                <a:cs typeface="Times New Roman" panose="02020603050405020304" pitchFamily="18" charset="0"/>
              </a:rPr>
              <a:t>rsa.pub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500" dirty="0">
                <a:cs typeface="Times New Roman" panose="02020603050405020304" pitchFamily="18" charset="0"/>
              </a:rPr>
              <a:t>檔案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2-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數位簽章檔案。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3-</a:t>
            </a:r>
            <a:r>
              <a:rPr lang="zh-TW" altLang="en-US" sz="1500" dirty="0">
                <a:cs typeface="Times New Roman" panose="02020603050405020304" pitchFamily="18" charset="0"/>
              </a:rPr>
              <a:t>測試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命令驗證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測試將本地電腦的鑰匙移至測試用電腦，是否能於測試用電腦上利用其鑰匙檔案進行操作。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因為使用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驗證成功後並無任何結果回饋，嘗試驗證錯誤看是否顯示結果於</a:t>
            </a:r>
            <a:r>
              <a:rPr lang="en-US" altLang="zh-TW" sz="1500" dirty="0">
                <a:cs typeface="Times New Roman" panose="02020603050405020304" pitchFamily="18" charset="0"/>
              </a:rPr>
              <a:t>Terminal</a:t>
            </a:r>
            <a:r>
              <a:rPr lang="zh-TW" altLang="en-US" sz="1500" dirty="0">
                <a:cs typeface="Times New Roman" panose="02020603050405020304" pitchFamily="18" charset="0"/>
              </a:rPr>
              <a:t>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修正系統流程圖。</a:t>
            </a: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577712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3/24~3/31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1.</a:t>
            </a:r>
            <a:r>
              <a:rPr lang="zh-TW" altLang="en-US" sz="1500" dirty="0">
                <a:cs typeface="Times New Roman" panose="02020603050405020304" pitchFamily="18" charset="0"/>
              </a:rPr>
              <a:t>新增</a:t>
            </a:r>
            <a:r>
              <a:rPr lang="en-US" altLang="zh-TW" sz="1500" dirty="0" err="1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 指令的參數解釋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1-tpm2_createprimary –C e –c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2-tpm2_create –G </a:t>
            </a:r>
            <a:r>
              <a:rPr lang="en-US" altLang="zh-TW" sz="1500" dirty="0" err="1">
                <a:cs typeface="Times New Roman" panose="02020603050405020304" pitchFamily="18" charset="0"/>
              </a:rPr>
              <a:t>rsa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3-tpm2_load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4-tpm2_sign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sha256 -o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1500" dirty="0">
                <a:cs typeface="Times New Roman" panose="02020603050405020304" pitchFamily="18" charset="0"/>
              </a:rPr>
              <a:t> message.dat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5-tpm2_verifysignature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sha256 -m message.dat -s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2.</a:t>
            </a:r>
            <a:r>
              <a:rPr lang="zh-TW" altLang="en-US" sz="1500" dirty="0">
                <a:cs typeface="Times New Roman" panose="02020603050405020304" pitchFamily="18" charset="0"/>
              </a:rPr>
              <a:t>於</a:t>
            </a:r>
            <a:r>
              <a:rPr lang="en-US" altLang="zh-TW" sz="1500" dirty="0">
                <a:cs typeface="Times New Roman" panose="02020603050405020304" pitchFamily="18" charset="0"/>
              </a:rPr>
              <a:t>tpm2-tools package</a:t>
            </a:r>
            <a:r>
              <a:rPr lang="zh-TW" altLang="en-US" sz="1500" dirty="0">
                <a:cs typeface="Times New Roman" panose="02020603050405020304" pitchFamily="18" charset="0"/>
              </a:rPr>
              <a:t>內的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指令的</a:t>
            </a:r>
            <a:r>
              <a:rPr lang="en-US" altLang="zh-TW" sz="1500" dirty="0">
                <a:cs typeface="Times New Roman" panose="02020603050405020304" pitchFamily="18" charset="0"/>
              </a:rPr>
              <a:t>source code</a:t>
            </a:r>
            <a:r>
              <a:rPr lang="zh-TW" altLang="en-US" sz="1500" dirty="0">
                <a:cs typeface="Times New Roman" panose="02020603050405020304" pitchFamily="18" charset="0"/>
              </a:rPr>
              <a:t>添加驗證成功後的訊息輸出。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3.</a:t>
            </a:r>
            <a:r>
              <a:rPr lang="zh-TW" altLang="en-US" sz="1500" dirty="0">
                <a:cs typeface="Times New Roman" panose="02020603050405020304" pitchFamily="18" charset="0"/>
              </a:rPr>
              <a:t>補充最新完整</a:t>
            </a:r>
            <a:r>
              <a:rPr lang="en-US" altLang="zh-TW" sz="1500" dirty="0" err="1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4.</a:t>
            </a:r>
            <a:r>
              <a:rPr lang="zh-TW" altLang="en-US" sz="1500" dirty="0">
                <a:cs typeface="Times New Roman" panose="02020603050405020304" pitchFamily="18" charset="0"/>
              </a:rPr>
              <a:t>將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定義到</a:t>
            </a:r>
            <a:r>
              <a:rPr lang="en-US" altLang="zh-TW" sz="1500" dirty="0" err="1">
                <a:cs typeface="Times New Roman" panose="02020603050405020304" pitchFamily="18" charset="0"/>
              </a:rPr>
              <a:t>nv</a:t>
            </a:r>
            <a:r>
              <a:rPr lang="zh-TW" altLang="en-US" sz="1500" dirty="0">
                <a:cs typeface="Times New Roman" panose="02020603050405020304" pitchFamily="18" charset="0"/>
              </a:rPr>
              <a:t>內，並能取出。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5.</a:t>
            </a:r>
            <a:r>
              <a:rPr lang="zh-TW" altLang="en-US" sz="1500" dirty="0">
                <a:cs typeface="Times New Roman" panose="02020603050405020304" pitchFamily="18" charset="0"/>
              </a:rPr>
              <a:t> 完整程式完成。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6.</a:t>
            </a:r>
            <a:r>
              <a:rPr lang="zh-TW" altLang="en-US" sz="1500" dirty="0">
                <a:cs typeface="Times New Roman" panose="02020603050405020304" pitchFamily="18" charset="0"/>
              </a:rPr>
              <a:t> 補充完整架構圖。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500" dirty="0">
                <a:cs typeface="Times New Roman" panose="02020603050405020304" pitchFamily="18" charset="0"/>
              </a:rPr>
              <a:t>四月：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3/31~4/09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連假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30134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4/09~4/14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專案架構圖更新。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修正</a:t>
            </a:r>
            <a:r>
              <a:rPr lang="en-US" altLang="zh-TW" dirty="0" err="1"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上下文檔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句柄時效問題。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cs typeface="Times New Roman" panose="02020603050405020304" pitchFamily="18" charset="0"/>
              </a:rPr>
              <a:t>將驗證程式與產品程式分開，寫成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模組是否可用，以及出貨流程。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cs typeface="Times New Roman" panose="02020603050405020304" pitchFamily="18" charset="0"/>
              </a:rPr>
              <a:t>更新問題紀錄。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解決</a:t>
            </a:r>
            <a:r>
              <a:rPr lang="en-US" altLang="zh-TW" sz="1400" dirty="0">
                <a:cs typeface="Times New Roman" panose="02020603050405020304" pitchFamily="18" charset="0"/>
              </a:rPr>
              <a:t>Q17</a:t>
            </a:r>
            <a:r>
              <a:rPr lang="zh-TW" altLang="en-US" sz="1400" dirty="0">
                <a:cs typeface="Times New Roman" panose="02020603050405020304" pitchFamily="18" charset="0"/>
              </a:rPr>
              <a:t>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2-</a:t>
            </a:r>
            <a:r>
              <a:rPr lang="zh-TW" altLang="en-US" sz="1400" dirty="0">
                <a:cs typeface="Times New Roman" panose="02020603050405020304" pitchFamily="18" charset="0"/>
              </a:rPr>
              <a:t>於</a:t>
            </a:r>
            <a:r>
              <a:rPr lang="en-US" altLang="zh-TW" sz="1400" dirty="0">
                <a:cs typeface="Times New Roman" panose="02020603050405020304" pitchFamily="18" charset="0"/>
              </a:rPr>
              <a:t>IPC-002</a:t>
            </a:r>
            <a:r>
              <a:rPr lang="zh-TW" altLang="en-US" sz="1400" dirty="0">
                <a:cs typeface="Times New Roman" panose="02020603050405020304" pitchFamily="18" charset="0"/>
              </a:rPr>
              <a:t>、</a:t>
            </a:r>
            <a:r>
              <a:rPr lang="en-US" altLang="zh-TW" sz="1400" dirty="0">
                <a:cs typeface="Times New Roman" panose="02020603050405020304" pitchFamily="18" charset="0"/>
              </a:rPr>
              <a:t>003</a:t>
            </a:r>
            <a:r>
              <a:rPr lang="zh-TW" altLang="en-US" sz="1400" dirty="0">
                <a:cs typeface="Times New Roman" panose="02020603050405020304" pitchFamily="18" charset="0"/>
              </a:rPr>
              <a:t>透過</a:t>
            </a:r>
            <a:r>
              <a:rPr lang="en-US" altLang="zh-TW" sz="1400" dirty="0">
                <a:cs typeface="Times New Roman" panose="02020603050405020304" pitchFamily="18" charset="0"/>
              </a:rPr>
              <a:t>Git clone</a:t>
            </a:r>
            <a:r>
              <a:rPr lang="zh-TW" altLang="en-US" sz="1400" dirty="0">
                <a:cs typeface="Times New Roman" panose="02020603050405020304" pitchFamily="18" charset="0"/>
              </a:rPr>
              <a:t>下載</a:t>
            </a:r>
            <a:r>
              <a:rPr lang="en-US" altLang="zh-TW" sz="1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1400" dirty="0">
                <a:cs typeface="Times New Roman" panose="02020603050405020304" pitchFamily="18" charset="0"/>
              </a:rPr>
              <a:t>版本時遇到問題。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cs typeface="Times New Roman" panose="02020603050405020304" pitchFamily="18" charset="0"/>
              </a:rPr>
              <a:t>測試被簽名檔案</a:t>
            </a:r>
            <a:r>
              <a:rPr lang="en-US" altLang="zh-TW" dirty="0">
                <a:cs typeface="Times New Roman" panose="02020603050405020304" pitchFamily="18" charset="0"/>
              </a:rPr>
              <a:t>(CO.dat)</a:t>
            </a:r>
            <a:r>
              <a:rPr lang="zh-TW" altLang="en-US" dirty="0">
                <a:cs typeface="Times New Roman" panose="02020603050405020304" pitchFamily="18" charset="0"/>
              </a:rPr>
              <a:t>改為加密後檔案，並執行出貨流程。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7.</a:t>
            </a:r>
            <a:r>
              <a:rPr lang="zh-TW" altLang="en-US" dirty="0"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部分權限設定密碼。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4/14~4/21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整理</a:t>
            </a:r>
            <a:r>
              <a:rPr lang="en-US" altLang="zh-TW" dirty="0">
                <a:cs typeface="Times New Roman" panose="02020603050405020304" pitchFamily="18" charset="0"/>
              </a:rPr>
              <a:t>Q19(Tpm2-tools</a:t>
            </a:r>
            <a:r>
              <a:rPr lang="zh-TW" altLang="en-US" dirty="0">
                <a:cs typeface="Times New Roman" panose="02020603050405020304" pitchFamily="18" charset="0"/>
              </a:rPr>
              <a:t>無法順利於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安裝問題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，可能原因。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1.</a:t>
            </a:r>
            <a:r>
              <a:rPr lang="en-US" altLang="zh-TW" sz="1400" dirty="0"/>
              <a:t> </a:t>
            </a:r>
            <a:r>
              <a:rPr lang="en-US" altLang="zh-TW" sz="1400" dirty="0" err="1"/>
              <a:t>autoconf</a:t>
            </a:r>
            <a:r>
              <a:rPr lang="zh-TW" altLang="en-US" sz="1400" dirty="0"/>
              <a:t>版本過舊 </a:t>
            </a:r>
            <a:r>
              <a:rPr lang="en-US" altLang="zh-TW" sz="1400" dirty="0"/>
              <a:t>(IPC-003 </a:t>
            </a:r>
            <a:r>
              <a:rPr lang="en-US" altLang="zh-TW" sz="1400" dirty="0" err="1"/>
              <a:t>autoconf</a:t>
            </a:r>
            <a:r>
              <a:rPr lang="en-US" altLang="zh-TW" sz="1400" dirty="0"/>
              <a:t> </a:t>
            </a:r>
            <a:r>
              <a:rPr lang="zh-TW" altLang="en-US" sz="1400" dirty="0"/>
              <a:t>版本為</a:t>
            </a:r>
            <a:r>
              <a:rPr lang="en-US" altLang="zh-TW" sz="1400" dirty="0"/>
              <a:t>2.69)</a:t>
            </a: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2.</a:t>
            </a:r>
            <a:r>
              <a:rPr lang="en-US" altLang="zh-TW" sz="1400" dirty="0"/>
              <a:t> IPC-003</a:t>
            </a:r>
            <a:r>
              <a:rPr lang="zh-TW" altLang="en-US" sz="1400" dirty="0"/>
              <a:t>的</a:t>
            </a:r>
            <a:r>
              <a:rPr lang="en-US" altLang="zh-TW" sz="1400" dirty="0"/>
              <a:t> libtss2-esys.so.1</a:t>
            </a:r>
            <a:r>
              <a:rPr lang="zh-TW" altLang="en-US" sz="1400" dirty="0"/>
              <a:t>檔案遺失 </a:t>
            </a:r>
            <a:r>
              <a:rPr lang="en-US" altLang="zh-TW" sz="1400" dirty="0"/>
              <a:t>(</a:t>
            </a:r>
            <a:r>
              <a:rPr lang="zh-TW" altLang="en-US" sz="1400" dirty="0"/>
              <a:t>以確認過還存在</a:t>
            </a:r>
            <a:r>
              <a:rPr lang="en-US" altLang="zh-TW" sz="1400" dirty="0"/>
              <a:t>)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152899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4/21~5/05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解決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設備測試出貨流程。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cs typeface="Times New Roman" panose="02020603050405020304" pitchFamily="18" charset="0"/>
              </a:rPr>
              <a:t>測試移植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驗證用檔案到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並測試出貨流程。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cs typeface="Times New Roman" panose="02020603050405020304" pitchFamily="18" charset="0"/>
              </a:rPr>
              <a:t>模組化驗證用程式。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上測試主程式使用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是否達到效果。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移植</a:t>
            </a:r>
            <a:r>
              <a:rPr lang="en-US" altLang="zh-TW" sz="1400" dirty="0">
                <a:cs typeface="Times New Roman" panose="02020603050405020304" pitchFamily="18" charset="0"/>
              </a:rPr>
              <a:t>IPC-003</a:t>
            </a:r>
            <a:r>
              <a:rPr lang="zh-TW" altLang="en-US" sz="1400" dirty="0">
                <a:cs typeface="Times New Roman" panose="02020603050405020304" pitchFamily="18" charset="0"/>
              </a:rPr>
              <a:t> 驗證用檔案</a:t>
            </a:r>
            <a:r>
              <a:rPr lang="en-US" altLang="zh-TW" sz="1400" dirty="0">
                <a:cs typeface="Times New Roman" panose="02020603050405020304" pitchFamily="18" charset="0"/>
              </a:rPr>
              <a:t>(CO.dat)</a:t>
            </a:r>
            <a:r>
              <a:rPr lang="zh-TW" altLang="en-US" sz="1400" dirty="0">
                <a:cs typeface="Times New Roman" panose="02020603050405020304" pitchFamily="18" charset="0"/>
              </a:rPr>
              <a:t>測試效果。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上測試主程式使用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是否達到效果。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移植</a:t>
            </a:r>
            <a:r>
              <a:rPr lang="en-US" altLang="zh-TW" sz="1400" dirty="0">
                <a:cs typeface="Times New Roman" panose="02020603050405020304" pitchFamily="18" charset="0"/>
              </a:rPr>
              <a:t>IPC-002</a:t>
            </a:r>
            <a:r>
              <a:rPr lang="zh-TW" altLang="en-US" sz="1400" dirty="0">
                <a:cs typeface="Times New Roman" panose="02020603050405020304" pitchFamily="18" charset="0"/>
              </a:rPr>
              <a:t> 驗證用檔案</a:t>
            </a:r>
            <a:r>
              <a:rPr lang="en-US" altLang="zh-TW" sz="1400" dirty="0">
                <a:cs typeface="Times New Roman" panose="02020603050405020304" pitchFamily="18" charset="0"/>
              </a:rPr>
              <a:t>(CO.dat)</a:t>
            </a:r>
            <a:r>
              <a:rPr lang="zh-TW" altLang="en-US" sz="1400" dirty="0">
                <a:cs typeface="Times New Roman" panose="02020603050405020304" pitchFamily="18" charset="0"/>
              </a:rPr>
              <a:t>測試效果。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500" dirty="0">
                <a:cs typeface="Times New Roman" panose="02020603050405020304" pitchFamily="18" charset="0"/>
              </a:rPr>
              <a:t>五月：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5/05~5/12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嘗試反組譯受保護程式。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 提高受保護程式反組譯難度。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5/12~5/19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查有關程式碼提高反組譯難度相關文章 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1-</a:t>
            </a:r>
            <a:r>
              <a:rPr lang="zh-TW" altLang="en-US" sz="1400" dirty="0">
                <a:cs typeface="Times New Roman" panose="02020603050405020304" pitchFamily="18" charset="0"/>
              </a:rPr>
              <a:t>用邏輯回歸達到目的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  <a:hlinkClick r:id="rId3"/>
              </a:rPr>
              <a:t>https://patentimages.storage.googleapis.com/63/bb/74/6a2f37a222c9f7/CN106778101B.pdf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2-</a:t>
            </a:r>
            <a:r>
              <a:rPr lang="zh-TW" altLang="en-US" sz="1400" dirty="0">
                <a:cs typeface="Times New Roman" panose="02020603050405020304" pitchFamily="18" charset="0"/>
              </a:rPr>
              <a:t>用</a:t>
            </a:r>
            <a:r>
              <a:rPr lang="en-US" altLang="zh-TW" sz="1400" dirty="0" err="1">
                <a:cs typeface="Times New Roman" panose="02020603050405020304" pitchFamily="18" charset="0"/>
              </a:rPr>
              <a:t>Cython</a:t>
            </a:r>
            <a:r>
              <a:rPr lang="zh-TW" altLang="en-US" sz="1400" dirty="0">
                <a:cs typeface="Times New Roman" panose="02020603050405020304" pitchFamily="18" charset="0"/>
              </a:rPr>
              <a:t>達到目的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 </a:t>
            </a:r>
            <a:r>
              <a:rPr lang="en-US" altLang="zh-TW" sz="1400" dirty="0">
                <a:cs typeface="Times New Roman" panose="02020603050405020304" pitchFamily="18" charset="0"/>
                <a:hlinkClick r:id="rId4"/>
              </a:rPr>
              <a:t>https://medium.com/geekculture/python-source-code-obfuscation-6b97f88a460d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3-python</a:t>
            </a:r>
            <a:r>
              <a:rPr lang="zh-TW" altLang="en-US" sz="1400" dirty="0">
                <a:cs typeface="Times New Roman" panose="02020603050405020304" pitchFamily="18" charset="0"/>
              </a:rPr>
              <a:t>混淆程式碼實驗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  <a:hlinkClick r:id="rId5"/>
              </a:rPr>
              <a:t>https://therenegadecoder.com/code/how-to-obfuscate-code-in-python/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zh-TW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181027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專案需求 </a:t>
            </a:r>
            <a:r>
              <a:rPr lang="en-US" altLang="zh-TW" dirty="0">
                <a:cs typeface="Times New Roman" panose="02020603050405020304" pitchFamily="18" charset="0"/>
              </a:rPr>
              <a:t>(2022/11/24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67CAA9-A1E2-4F86-B78A-56E437953114}"/>
              </a:ext>
            </a:extLst>
          </p:cNvPr>
          <p:cNvSpPr txBox="1"/>
          <p:nvPr/>
        </p:nvSpPr>
        <p:spPr>
          <a:xfrm>
            <a:off x="838200" y="140676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不能被打開看到程式產品內容。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只限於指定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端能使用。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需要使用者的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驗證模組需要以管理員身分執行。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(2022/12/14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6096000" y="1195692"/>
            <a:ext cx="6096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20.0.1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273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(2023/02/15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5744308" y="1195692"/>
            <a:ext cx="6318738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20.04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		20150609-7build1 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1.3.9.1-0.2ubuntu3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:UNSEAL1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0.9.2ppa1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0.7.0ppa1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0.7.0ppa1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0.7.0ppa1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0.4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2.3.1-1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		4.1.1-1ubuntu0.20.04.1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OpenSSL			1.1.1f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電腦內建，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1.1.1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本以上支持動態引擎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516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模組列表 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(2022/11/13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761E2B-ADFB-48A6-AE53-CE984874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53" y="1760374"/>
            <a:ext cx="5728094" cy="3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2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45570-A14C-4C94-A764-EBD689E0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92" y="1310640"/>
            <a:ext cx="7871216" cy="4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-NAS(2022/11/28)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http://78.65.83.168:5000/sharing/yeaUo9QZm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D985E9-733E-4CE3-A7B6-A0EB4BC0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10" y="1225442"/>
            <a:ext cx="9132979" cy="50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AC2615-1DDF-47C8-B890-E248B21F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56" y="1085125"/>
            <a:ext cx="6967961" cy="564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1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B22E28-BFC3-4F99-BAA6-76073AA6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35" y="549185"/>
            <a:ext cx="11015946" cy="7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1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r="85219" b="53891"/>
          <a:stretch/>
        </p:blipFill>
        <p:spPr>
          <a:xfrm>
            <a:off x="5520107" y="1303747"/>
            <a:ext cx="1654417" cy="5354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BF9F86-1366-4E29-BB50-2A1D68587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57" r="85152" b="11099"/>
          <a:stretch/>
        </p:blipFill>
        <p:spPr>
          <a:xfrm>
            <a:off x="8248991" y="1155559"/>
            <a:ext cx="1743785" cy="54226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A7811-83CD-478A-AC72-69C0A7F0E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2110689" y="1674750"/>
            <a:ext cx="763535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B6B11E-A5BF-4BC4-A609-78570D9BC7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3961682" y="1612510"/>
            <a:ext cx="763535" cy="7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DE4025-04D1-474C-9226-5C7A08069A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59696" y="1673000"/>
            <a:ext cx="763535" cy="72000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690561-B8A6-44DE-A687-E715CCC6F97F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1023231" y="2033000"/>
            <a:ext cx="1087458" cy="175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F12AAF4-5431-40BE-A96D-622822488CA1}"/>
              </a:ext>
            </a:extLst>
          </p:cNvPr>
          <p:cNvSpPr/>
          <p:nvPr/>
        </p:nvSpPr>
        <p:spPr>
          <a:xfrm>
            <a:off x="1032180" y="1939391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私鑰簽名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91D5983-C58F-4462-8916-30204F1E18EB}"/>
              </a:ext>
            </a:extLst>
          </p:cNvPr>
          <p:cNvCxnSpPr/>
          <p:nvPr/>
        </p:nvCxnSpPr>
        <p:spPr>
          <a:xfrm>
            <a:off x="2903365" y="1972510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50A031B-0891-4942-8E05-360283CE9D69}"/>
              </a:ext>
            </a:extLst>
          </p:cNvPr>
          <p:cNvSpPr/>
          <p:nvPr/>
        </p:nvSpPr>
        <p:spPr>
          <a:xfrm>
            <a:off x="2917441" y="1986504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B9CE68A-7368-439A-913D-3CE4D84E0B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85678" y="3219895"/>
            <a:ext cx="763535" cy="72000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9614902-2EA1-4929-AFEF-0FD2C0C80CA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9213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EE36D05-F302-4CE0-951B-C9F9B983CCAB}"/>
              </a:ext>
            </a:extLst>
          </p:cNvPr>
          <p:cNvSpPr/>
          <p:nvPr/>
        </p:nvSpPr>
        <p:spPr>
          <a:xfrm>
            <a:off x="965925" y="3570545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公鑰解密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07F39F0-EC04-495F-8928-B0432A7A7FA7}"/>
              </a:ext>
            </a:extLst>
          </p:cNvPr>
          <p:cNvCxnSpPr/>
          <p:nvPr/>
        </p:nvCxnSpPr>
        <p:spPr>
          <a:xfrm>
            <a:off x="2903365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EF22C54-8027-49CB-8CB5-87B44119802F}"/>
              </a:ext>
            </a:extLst>
          </p:cNvPr>
          <p:cNvSpPr/>
          <p:nvPr/>
        </p:nvSpPr>
        <p:spPr>
          <a:xfrm>
            <a:off x="2917441" y="3593889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比對內容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F445579-5F2B-474F-B91E-0350CF65A3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3950728" y="3264111"/>
            <a:ext cx="763535" cy="72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A8F3DB-0A77-4B64-B50C-E6F226D279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2132792" y="3219877"/>
            <a:ext cx="763535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758F6B-C8D1-42F2-8D8D-66275203469D}"/>
              </a:ext>
            </a:extLst>
          </p:cNvPr>
          <p:cNvSpPr/>
          <p:nvPr/>
        </p:nvSpPr>
        <p:spPr>
          <a:xfrm>
            <a:off x="5194998" y="984738"/>
            <a:ext cx="2282741" cy="567383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A8909D-6182-4C91-83AB-AAC7A06B9ADB}"/>
              </a:ext>
            </a:extLst>
          </p:cNvPr>
          <p:cNvSpPr/>
          <p:nvPr/>
        </p:nvSpPr>
        <p:spPr>
          <a:xfrm>
            <a:off x="7477739" y="984738"/>
            <a:ext cx="2759446" cy="1475293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826993D-4A36-4780-ADAE-42E7DAD20522}"/>
              </a:ext>
            </a:extLst>
          </p:cNvPr>
          <p:cNvCxnSpPr>
            <a:stCxn id="24" idx="3"/>
          </p:cNvCxnSpPr>
          <p:nvPr/>
        </p:nvCxnSpPr>
        <p:spPr>
          <a:xfrm flipV="1">
            <a:off x="10237185" y="1718268"/>
            <a:ext cx="594938" cy="4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BBD794D-DDEF-4DA5-934E-C296DE867102}"/>
              </a:ext>
            </a:extLst>
          </p:cNvPr>
          <p:cNvSpPr/>
          <p:nvPr/>
        </p:nvSpPr>
        <p:spPr>
          <a:xfrm>
            <a:off x="10832123" y="1533602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出貨前準備</a:t>
            </a:r>
          </a:p>
        </p:txBody>
      </p:sp>
    </p:spTree>
    <p:extLst>
      <p:ext uri="{BB962C8B-B14F-4D97-AF65-F5344CB8AC3E}">
        <p14:creationId xmlns:p14="http://schemas.microsoft.com/office/powerpoint/2010/main" val="508881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0"/>
          <a:stretch/>
        </p:blipFill>
        <p:spPr>
          <a:xfrm>
            <a:off x="279054" y="3014503"/>
            <a:ext cx="11234105" cy="23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2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76E79C-D802-4ABE-BAB3-772A651B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48" y="1534160"/>
            <a:ext cx="4937703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2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A75793-121C-4D84-8579-11BA4D10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23" y="995681"/>
            <a:ext cx="5241313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65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E768DE-450C-4BA4-A0B2-24E6D9FD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5" y="3315362"/>
            <a:ext cx="6934215" cy="306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7D2BE3-6243-4E2E-973E-7E81C8ADD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75" y="1107322"/>
            <a:ext cx="6976312" cy="21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8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1460BB-D20F-4A63-AA23-CDA04697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55" y="967008"/>
            <a:ext cx="7012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7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(2022/12/09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55129B-0768-401E-907F-0269F5E3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04" y="1270070"/>
            <a:ext cx="6818591" cy="45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1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30E062-8983-42F5-8D66-D82B67A819AC}"/>
              </a:ext>
            </a:extLst>
          </p:cNvPr>
          <p:cNvSpPr/>
          <p:nvPr/>
        </p:nvSpPr>
        <p:spPr>
          <a:xfrm>
            <a:off x="1256043" y="3137597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FCCD78-7B60-423A-901C-E148B047E3B9}"/>
              </a:ext>
            </a:extLst>
          </p:cNvPr>
          <p:cNvSpPr/>
          <p:nvPr/>
        </p:nvSpPr>
        <p:spPr>
          <a:xfrm>
            <a:off x="3367872" y="313759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產品程式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1B06AA-AFE2-4CFB-8EC7-1425CA5A8EDD}"/>
              </a:ext>
            </a:extLst>
          </p:cNvPr>
          <p:cNvSpPr txBox="1"/>
          <p:nvPr/>
        </p:nvSpPr>
        <p:spPr>
          <a:xfrm>
            <a:off x="3367872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E69169E-9C63-4514-AE91-263E92C64096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512087" y="3429000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E2C300B-4763-4412-98E3-598C8C81E3E0}"/>
              </a:ext>
            </a:extLst>
          </p:cNvPr>
          <p:cNvSpPr/>
          <p:nvPr/>
        </p:nvSpPr>
        <p:spPr>
          <a:xfrm>
            <a:off x="5479701" y="313759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5D164A-955C-4D4E-BA6E-E02B412CDB28}"/>
              </a:ext>
            </a:extLst>
          </p:cNvPr>
          <p:cNvSpPr txBox="1"/>
          <p:nvPr/>
        </p:nvSpPr>
        <p:spPr>
          <a:xfrm>
            <a:off x="5479701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6766C1-A464-423C-B22E-66FCDD9232B9}"/>
              </a:ext>
            </a:extLst>
          </p:cNvPr>
          <p:cNvSpPr/>
          <p:nvPr/>
        </p:nvSpPr>
        <p:spPr>
          <a:xfrm>
            <a:off x="5479701" y="5197504"/>
            <a:ext cx="1256044" cy="582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晶片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7357599-57E2-4BCF-95DF-ED4B1781B414}"/>
              </a:ext>
            </a:extLst>
          </p:cNvPr>
          <p:cNvCxnSpPr/>
          <p:nvPr/>
        </p:nvCxnSpPr>
        <p:spPr>
          <a:xfrm>
            <a:off x="4623916" y="3428998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98CCDA7-BF9A-4EEA-8DB3-3E09DD56A300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6107723" y="3720400"/>
            <a:ext cx="0" cy="1477104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2892136-BF56-4D14-96A4-088F4CD8062C}"/>
              </a:ext>
            </a:extLst>
          </p:cNvPr>
          <p:cNvSpPr/>
          <p:nvPr/>
        </p:nvSpPr>
        <p:spPr>
          <a:xfrm>
            <a:off x="2863780" y="1987063"/>
            <a:ext cx="7154426" cy="2843621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777E5C-EAEB-4F84-B111-E06627F2D920}"/>
              </a:ext>
            </a:extLst>
          </p:cNvPr>
          <p:cNvSpPr txBox="1"/>
          <p:nvPr/>
        </p:nvSpPr>
        <p:spPr>
          <a:xfrm>
            <a:off x="5812971" y="1606010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D8D46F-5B30-40F1-A148-29003BED8AC7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6735745" y="2686871"/>
            <a:ext cx="1332245" cy="742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05DAC87-F92A-46F2-A0CD-DF218BC4C4D8}"/>
              </a:ext>
            </a:extLst>
          </p:cNvPr>
          <p:cNvSpPr/>
          <p:nvPr/>
        </p:nvSpPr>
        <p:spPr>
          <a:xfrm>
            <a:off x="8067990" y="239546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繼續執行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8067990" y="376846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6352869-0098-43CC-87BA-4EF86620FF79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6735745" y="3428998"/>
            <a:ext cx="1332245" cy="630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42299C-C246-40CF-8DFE-D6FE1AD013D2}"/>
              </a:ext>
            </a:extLst>
          </p:cNvPr>
          <p:cNvSpPr txBox="1"/>
          <p:nvPr/>
        </p:nvSpPr>
        <p:spPr>
          <a:xfrm>
            <a:off x="6734488" y="2562328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驗證成功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989B5CA-157B-4215-98BA-A0AD4EED15EE}"/>
              </a:ext>
            </a:extLst>
          </p:cNvPr>
          <p:cNvSpPr txBox="1"/>
          <p:nvPr/>
        </p:nvSpPr>
        <p:spPr>
          <a:xfrm>
            <a:off x="6806921" y="3875202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驗證失敗</a:t>
            </a:r>
          </a:p>
        </p:txBody>
      </p:sp>
    </p:spTree>
    <p:extLst>
      <p:ext uri="{BB962C8B-B14F-4D97-AF65-F5344CB8AC3E}">
        <p14:creationId xmlns:p14="http://schemas.microsoft.com/office/powerpoint/2010/main" val="83959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653DAB-2A19-4318-B7E7-7FF33C22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34" y="1261453"/>
            <a:ext cx="8955932" cy="48423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6F109C6-242E-4151-BAB9-C3DF18EAE112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http://78.65.83.168:5000/sharing/irYYUtdS8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6006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9220F0B-E8A5-40FF-90AD-9A654F380C8D}"/>
              </a:ext>
            </a:extLst>
          </p:cNvPr>
          <p:cNvGrpSpPr/>
          <p:nvPr/>
        </p:nvGrpSpPr>
        <p:grpSpPr>
          <a:xfrm>
            <a:off x="1482135" y="1522251"/>
            <a:ext cx="9138973" cy="4382392"/>
            <a:chOff x="1482135" y="1522251"/>
            <a:chExt cx="9138973" cy="438239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6766C1-A464-423C-B22E-66FCDD9232B9}"/>
                </a:ext>
              </a:extLst>
            </p:cNvPr>
            <p:cNvSpPr/>
            <p:nvPr/>
          </p:nvSpPr>
          <p:spPr>
            <a:xfrm>
              <a:off x="5171554" y="2200538"/>
              <a:ext cx="1992920" cy="27571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TPM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晶片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5DAC87-F92A-46F2-A0CD-DF218BC4C4D8}"/>
                </a:ext>
              </a:extLst>
            </p:cNvPr>
            <p:cNvSpPr/>
            <p:nvPr/>
          </p:nvSpPr>
          <p:spPr>
            <a:xfrm>
              <a:off x="1681424" y="2200538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索引位址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EC1D742-C3D6-423F-8584-3801EB756A1B}"/>
                </a:ext>
              </a:extLst>
            </p:cNvPr>
            <p:cNvSpPr/>
            <p:nvPr/>
          </p:nvSpPr>
          <p:spPr>
            <a:xfrm>
              <a:off x="1681422" y="2919019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密鑰檔案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FEB3EEC-6BA7-4473-876E-9F283FD4C57B}"/>
                </a:ext>
              </a:extLst>
            </p:cNvPr>
            <p:cNvSpPr/>
            <p:nvPr/>
          </p:nvSpPr>
          <p:spPr>
            <a:xfrm>
              <a:off x="1681422" y="3637500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密碼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C415A5D-DF02-4450-AE30-677C57DA364E}"/>
                </a:ext>
              </a:extLst>
            </p:cNvPr>
            <p:cNvSpPr/>
            <p:nvPr/>
          </p:nvSpPr>
          <p:spPr>
            <a:xfrm>
              <a:off x="1681417" y="5070692"/>
              <a:ext cx="1363213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數位簽章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D5FAE5-E581-4C09-AE11-AD5EA4CAE7C0}"/>
                </a:ext>
              </a:extLst>
            </p:cNvPr>
            <p:cNvSpPr/>
            <p:nvPr/>
          </p:nvSpPr>
          <p:spPr>
            <a:xfrm>
              <a:off x="8983231" y="2220635"/>
              <a:ext cx="1363225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索引內容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131CF4E-F327-445C-BFA5-AD31AB9A5B6F}"/>
                </a:ext>
              </a:extLst>
            </p:cNvPr>
            <p:cNvSpPr/>
            <p:nvPr/>
          </p:nvSpPr>
          <p:spPr>
            <a:xfrm>
              <a:off x="8983230" y="4374851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驗證結果</a:t>
              </a:r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744EF26A-BBB5-4DD4-AD50-C27D148E3A6D}"/>
                </a:ext>
              </a:extLst>
            </p:cNvPr>
            <p:cNvSpPr/>
            <p:nvPr/>
          </p:nvSpPr>
          <p:spPr>
            <a:xfrm>
              <a:off x="3547068" y="3209821"/>
              <a:ext cx="1125415" cy="72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0B03932B-BABF-4275-952F-7AF8B2283B6A}"/>
                </a:ext>
              </a:extLst>
            </p:cNvPr>
            <p:cNvSpPr/>
            <p:nvPr/>
          </p:nvSpPr>
          <p:spPr>
            <a:xfrm>
              <a:off x="7511145" y="3230492"/>
              <a:ext cx="1125415" cy="72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F106B53-855B-46F9-9D12-24711A03AA9D}"/>
                </a:ext>
              </a:extLst>
            </p:cNvPr>
            <p:cNvSpPr/>
            <p:nvPr/>
          </p:nvSpPr>
          <p:spPr>
            <a:xfrm>
              <a:off x="1482135" y="2007188"/>
              <a:ext cx="1870662" cy="3871097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E4313882-B43F-419F-9EE8-8ACD53D9CC07}"/>
                </a:ext>
              </a:extLst>
            </p:cNvPr>
            <p:cNvSpPr txBox="1"/>
            <p:nvPr/>
          </p:nvSpPr>
          <p:spPr>
            <a:xfrm>
              <a:off x="1992913" y="1522251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輸入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F13DBF0-DB76-46F2-8013-9B83D9CB092C}"/>
                </a:ext>
              </a:extLst>
            </p:cNvPr>
            <p:cNvSpPr/>
            <p:nvPr/>
          </p:nvSpPr>
          <p:spPr>
            <a:xfrm>
              <a:off x="8750446" y="2033547"/>
              <a:ext cx="1870662" cy="3871096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5BBCFFFD-094F-4A7C-8816-4941D237B097}"/>
                </a:ext>
              </a:extLst>
            </p:cNvPr>
            <p:cNvSpPr txBox="1"/>
            <p:nvPr/>
          </p:nvSpPr>
          <p:spPr>
            <a:xfrm>
              <a:off x="9312249" y="1567506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輸出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0BB0403-A808-4A49-8AD3-26539BBCF432}"/>
                </a:ext>
              </a:extLst>
            </p:cNvPr>
            <p:cNvSpPr/>
            <p:nvPr/>
          </p:nvSpPr>
          <p:spPr>
            <a:xfrm>
              <a:off x="1681417" y="4353534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受簽名檔案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94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5CBC0ED-00D0-4A78-9258-AC4D65C593D6}"/>
              </a:ext>
            </a:extLst>
          </p:cNvPr>
          <p:cNvGrpSpPr/>
          <p:nvPr/>
        </p:nvGrpSpPr>
        <p:grpSpPr>
          <a:xfrm>
            <a:off x="1182384" y="1532311"/>
            <a:ext cx="9827232" cy="4400015"/>
            <a:chOff x="1858946" y="1733278"/>
            <a:chExt cx="9827232" cy="440001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EC1D742-C3D6-423F-8584-3801EB756A1B}"/>
                </a:ext>
              </a:extLst>
            </p:cNvPr>
            <p:cNvSpPr/>
            <p:nvPr/>
          </p:nvSpPr>
          <p:spPr>
            <a:xfrm>
              <a:off x="1858946" y="1733282"/>
              <a:ext cx="7692016" cy="440001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6766C1-A464-423C-B22E-66FCDD9232B9}"/>
                </a:ext>
              </a:extLst>
            </p:cNvPr>
            <p:cNvSpPr/>
            <p:nvPr/>
          </p:nvSpPr>
          <p:spPr>
            <a:xfrm>
              <a:off x="2030546" y="2270926"/>
              <a:ext cx="2933339" cy="378822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2DD68FB-0FA9-4C47-8BD4-AD7456D380F6}"/>
                </a:ext>
              </a:extLst>
            </p:cNvPr>
            <p:cNvSpPr txBox="1"/>
            <p:nvPr/>
          </p:nvSpPr>
          <p:spPr>
            <a:xfrm>
              <a:off x="5023347" y="1733278"/>
              <a:ext cx="1363213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3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本地設備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5BBCFFFD-094F-4A7C-8816-4941D237B097}"/>
                </a:ext>
              </a:extLst>
            </p:cNvPr>
            <p:cNvSpPr txBox="1"/>
            <p:nvPr/>
          </p:nvSpPr>
          <p:spPr>
            <a:xfrm>
              <a:off x="2718488" y="2192039"/>
              <a:ext cx="1557433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3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TPM</a:t>
              </a:r>
              <a:r>
                <a:rPr lang="zh-TW" altLang="en-US" sz="23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晶片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C2F697C-7084-49DF-88B6-8BE0F640FBD9}"/>
                </a:ext>
              </a:extLst>
            </p:cNvPr>
            <p:cNvSpPr/>
            <p:nvPr/>
          </p:nvSpPr>
          <p:spPr>
            <a:xfrm>
              <a:off x="2815605" y="5289028"/>
              <a:ext cx="1363213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數位簽章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F8275AD-1CC2-4C72-A3B1-382CE5DEF9C9}"/>
                </a:ext>
              </a:extLst>
            </p:cNvPr>
            <p:cNvSpPr/>
            <p:nvPr/>
          </p:nvSpPr>
          <p:spPr>
            <a:xfrm>
              <a:off x="6386560" y="2851507"/>
              <a:ext cx="1363213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受簽名檔案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500769B-7318-4EE0-BDF1-5AA324E5D295}"/>
                </a:ext>
              </a:extLst>
            </p:cNvPr>
            <p:cNvSpPr/>
            <p:nvPr/>
          </p:nvSpPr>
          <p:spPr>
            <a:xfrm>
              <a:off x="2815605" y="4476521"/>
              <a:ext cx="1363213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密鑰檔案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A1C8BD4-EED7-4B64-964C-7DCF1A22B6F0}"/>
                </a:ext>
              </a:extLst>
            </p:cNvPr>
            <p:cNvSpPr/>
            <p:nvPr/>
          </p:nvSpPr>
          <p:spPr>
            <a:xfrm>
              <a:off x="2815593" y="2851507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索引位址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98AF3C4-637C-474E-83DC-2FCF5F5E0BE8}"/>
                </a:ext>
              </a:extLst>
            </p:cNvPr>
            <p:cNvSpPr/>
            <p:nvPr/>
          </p:nvSpPr>
          <p:spPr>
            <a:xfrm>
              <a:off x="2815606" y="3664014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密碼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725D977-028A-4A87-AC56-726A4574C7E6}"/>
                </a:ext>
              </a:extLst>
            </p:cNvPr>
            <p:cNvSpPr/>
            <p:nvPr/>
          </p:nvSpPr>
          <p:spPr>
            <a:xfrm>
              <a:off x="9722562" y="4792310"/>
              <a:ext cx="37257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D1080BD-94FC-4914-A6A1-D45611BFBB93}"/>
                </a:ext>
              </a:extLst>
            </p:cNvPr>
            <p:cNvSpPr/>
            <p:nvPr/>
          </p:nvSpPr>
          <p:spPr>
            <a:xfrm>
              <a:off x="10114434" y="4792310"/>
              <a:ext cx="15717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類別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String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5776040-7FAA-42E3-AC5B-30C34E7FDF9E}"/>
                </a:ext>
              </a:extLst>
            </p:cNvPr>
            <p:cNvSpPr/>
            <p:nvPr/>
          </p:nvSpPr>
          <p:spPr>
            <a:xfrm>
              <a:off x="10114434" y="5393259"/>
              <a:ext cx="15717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類別：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檔案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4961E7A-95D3-41E5-8F5D-1BF25945D677}"/>
                </a:ext>
              </a:extLst>
            </p:cNvPr>
            <p:cNvSpPr/>
            <p:nvPr/>
          </p:nvSpPr>
          <p:spPr>
            <a:xfrm>
              <a:off x="9722562" y="5393259"/>
              <a:ext cx="391872" cy="3693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135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(2023/04/16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838200" y="1869321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密鑰檔案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C415A5D-DF02-4450-AE30-677C57DA364E}"/>
              </a:ext>
            </a:extLst>
          </p:cNvPr>
          <p:cNvSpPr/>
          <p:nvPr/>
        </p:nvSpPr>
        <p:spPr>
          <a:xfrm>
            <a:off x="6369496" y="1869320"/>
            <a:ext cx="1363213" cy="5828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數位簽章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31CF4E-F327-445C-BFA5-AD31AB9A5B6F}"/>
              </a:ext>
            </a:extLst>
          </p:cNvPr>
          <p:cNvSpPr/>
          <p:nvPr/>
        </p:nvSpPr>
        <p:spPr>
          <a:xfrm>
            <a:off x="9110452" y="3162800"/>
            <a:ext cx="1363225" cy="5828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驗證結果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BB0403-A808-4A49-8AD3-26539BBCF432}"/>
              </a:ext>
            </a:extLst>
          </p:cNvPr>
          <p:cNvSpPr/>
          <p:nvPr/>
        </p:nvSpPr>
        <p:spPr>
          <a:xfrm>
            <a:off x="3603854" y="1869320"/>
            <a:ext cx="1363213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受簽名檔案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97DE68D-5A6D-4403-A860-BA63E414C447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2201425" y="2160723"/>
            <a:ext cx="1402429" cy="1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E87D95B-32D1-41E4-8D76-CA663E2B10F8}"/>
              </a:ext>
            </a:extLst>
          </p:cNvPr>
          <p:cNvSpPr/>
          <p:nvPr/>
        </p:nvSpPr>
        <p:spPr>
          <a:xfrm>
            <a:off x="2189513" y="2136616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用私鑰簽名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0944BBE-C4F3-4133-8E8D-42D2C78F62D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4967067" y="2160723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1B8A31B-AED5-43F8-91EB-59B5EFF312A6}"/>
              </a:ext>
            </a:extLst>
          </p:cNvPr>
          <p:cNvSpPr/>
          <p:nvPr/>
        </p:nvSpPr>
        <p:spPr>
          <a:xfrm>
            <a:off x="5001758" y="2136616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A5C5F16-C9AC-4C60-90B1-D08623DBBFF8}"/>
              </a:ext>
            </a:extLst>
          </p:cNvPr>
          <p:cNvSpPr/>
          <p:nvPr/>
        </p:nvSpPr>
        <p:spPr>
          <a:xfrm>
            <a:off x="838200" y="3162802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密鑰檔案</a:t>
            </a: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C092817-9F28-4BD0-8180-B2923ED918C6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2201425" y="3454204"/>
            <a:ext cx="1402429" cy="1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72094DE8-E5E8-4046-AE7E-8B0BBBFA5A1F}"/>
              </a:ext>
            </a:extLst>
          </p:cNvPr>
          <p:cNvSpPr/>
          <p:nvPr/>
        </p:nvSpPr>
        <p:spPr>
          <a:xfrm>
            <a:off x="2189513" y="3430097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用公鑰解密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B971467B-5514-4410-9243-1870A7354A26}"/>
              </a:ext>
            </a:extLst>
          </p:cNvPr>
          <p:cNvCxnSpPr>
            <a:cxnSpLocks/>
          </p:cNvCxnSpPr>
          <p:nvPr/>
        </p:nvCxnSpPr>
        <p:spPr>
          <a:xfrm>
            <a:off x="4967067" y="3454204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3043638B-8330-4C57-94AF-71B33014C4B0}"/>
              </a:ext>
            </a:extLst>
          </p:cNvPr>
          <p:cNvSpPr/>
          <p:nvPr/>
        </p:nvSpPr>
        <p:spPr>
          <a:xfrm>
            <a:off x="5001758" y="3430097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被解密後比對內容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8DF008B-E2AC-4EC2-8C0D-5AA6739B0E66}"/>
              </a:ext>
            </a:extLst>
          </p:cNvPr>
          <p:cNvSpPr/>
          <p:nvPr/>
        </p:nvSpPr>
        <p:spPr>
          <a:xfrm>
            <a:off x="3596467" y="3162801"/>
            <a:ext cx="1363213" cy="5828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數位簽章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AA9F90C-3347-4119-A75B-3C02CD92C34D}"/>
              </a:ext>
            </a:extLst>
          </p:cNvPr>
          <p:cNvSpPr/>
          <p:nvPr/>
        </p:nvSpPr>
        <p:spPr>
          <a:xfrm>
            <a:off x="6352197" y="3136500"/>
            <a:ext cx="1363213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受簽名檔案</a:t>
            </a: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5DF3F30-654F-4EED-B955-B8F644228519}"/>
              </a:ext>
            </a:extLst>
          </p:cNvPr>
          <p:cNvCxnSpPr>
            <a:cxnSpLocks/>
          </p:cNvCxnSpPr>
          <p:nvPr/>
        </p:nvCxnSpPr>
        <p:spPr>
          <a:xfrm>
            <a:off x="7727322" y="3420246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6A227952-A477-45BC-B02B-8F302C035D00}"/>
              </a:ext>
            </a:extLst>
          </p:cNvPr>
          <p:cNvSpPr/>
          <p:nvPr/>
        </p:nvSpPr>
        <p:spPr>
          <a:xfrm>
            <a:off x="7762013" y="3396139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產生結果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277EA45-8B99-4F82-9A72-DA840968895A}"/>
              </a:ext>
            </a:extLst>
          </p:cNvPr>
          <p:cNvSpPr/>
          <p:nvPr/>
        </p:nvSpPr>
        <p:spPr>
          <a:xfrm>
            <a:off x="8737879" y="5063616"/>
            <a:ext cx="37257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EED8EE9-5E1C-4390-A104-14C638FB6A2F}"/>
              </a:ext>
            </a:extLst>
          </p:cNvPr>
          <p:cNvSpPr/>
          <p:nvPr/>
        </p:nvSpPr>
        <p:spPr>
          <a:xfrm>
            <a:off x="8737880" y="5664565"/>
            <a:ext cx="39187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A0592FB-CB2E-4025-9594-E0A8952D799F}"/>
              </a:ext>
            </a:extLst>
          </p:cNvPr>
          <p:cNvSpPr/>
          <p:nvPr/>
        </p:nvSpPr>
        <p:spPr>
          <a:xfrm>
            <a:off x="9129751" y="5063616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類別：檔案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9FABE3C-6C9A-4144-A897-3ED4FDD3FE24}"/>
              </a:ext>
            </a:extLst>
          </p:cNvPr>
          <p:cNvSpPr/>
          <p:nvPr/>
        </p:nvSpPr>
        <p:spPr>
          <a:xfrm>
            <a:off x="9129751" y="5664565"/>
            <a:ext cx="157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E27615C-8229-4C5C-B306-7FBCCA17532B}"/>
              </a:ext>
            </a:extLst>
          </p:cNvPr>
          <p:cNvSpPr/>
          <p:nvPr/>
        </p:nvSpPr>
        <p:spPr>
          <a:xfrm>
            <a:off x="749531" y="1783756"/>
            <a:ext cx="1512934" cy="2015673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74D4036-26EF-47A2-B8D7-E8AC39F38E61}"/>
              </a:ext>
            </a:extLst>
          </p:cNvPr>
          <p:cNvSpPr/>
          <p:nvPr/>
        </p:nvSpPr>
        <p:spPr>
          <a:xfrm>
            <a:off x="3499305" y="3112686"/>
            <a:ext cx="1538929" cy="686744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CB24F74-1E47-44B8-8A9F-875D3CB8E997}"/>
              </a:ext>
            </a:extLst>
          </p:cNvPr>
          <p:cNvSpPr/>
          <p:nvPr/>
        </p:nvSpPr>
        <p:spPr>
          <a:xfrm>
            <a:off x="6248400" y="1827533"/>
            <a:ext cx="1561078" cy="686744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C48F02A-5BC9-4FA9-B5A9-4A1FBF5776E8}"/>
              </a:ext>
            </a:extLst>
          </p:cNvPr>
          <p:cNvSpPr/>
          <p:nvPr/>
        </p:nvSpPr>
        <p:spPr>
          <a:xfrm>
            <a:off x="8737879" y="4462667"/>
            <a:ext cx="391872" cy="369332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F12F349-D961-4E03-87A0-12387BBFCBF4}"/>
              </a:ext>
            </a:extLst>
          </p:cNvPr>
          <p:cNvSpPr/>
          <p:nvPr/>
        </p:nvSpPr>
        <p:spPr>
          <a:xfrm>
            <a:off x="9129751" y="4462667"/>
            <a:ext cx="1803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存放於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A3CA36B-FC63-4621-BB1C-12B0DE94967E}"/>
              </a:ext>
            </a:extLst>
          </p:cNvPr>
          <p:cNvSpPr/>
          <p:nvPr/>
        </p:nvSpPr>
        <p:spPr>
          <a:xfrm>
            <a:off x="838200" y="5064400"/>
            <a:ext cx="2931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解密數位簽章的動作存在於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，解密後並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不會有檔案或結果輸出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5339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2022/11/30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B4C1CE-CBAB-4C2B-9B9A-0F6C4EAD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4082"/>
            <a:ext cx="9074704" cy="7199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C678E7-60CB-4E0C-920B-3A0018F6D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838200" y="2313392"/>
            <a:ext cx="2335438" cy="2231215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8186511D-2D0A-452C-B007-7248298A7E51}"/>
              </a:ext>
            </a:extLst>
          </p:cNvPr>
          <p:cNvSpPr/>
          <p:nvPr/>
        </p:nvSpPr>
        <p:spPr>
          <a:xfrm>
            <a:off x="1166867" y="2660979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E105B1-98DD-4369-8B2A-FAA47D929786}"/>
              </a:ext>
            </a:extLst>
          </p:cNvPr>
          <p:cNvSpPr txBox="1"/>
          <p:nvPr/>
        </p:nvSpPr>
        <p:spPr>
          <a:xfrm>
            <a:off x="3634154" y="2426114"/>
            <a:ext cx="28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製造商配置服務器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32CE6C-2C91-45D8-BF59-B5634D4E60E3}"/>
              </a:ext>
            </a:extLst>
          </p:cNvPr>
          <p:cNvCxnSpPr/>
          <p:nvPr/>
        </p:nvCxnSpPr>
        <p:spPr>
          <a:xfrm flipH="1" flipV="1">
            <a:off x="3851448" y="2246355"/>
            <a:ext cx="291402" cy="247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7C3A8A-9480-4703-9AA2-4FA03582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52" b="8854"/>
          <a:stretch/>
        </p:blipFill>
        <p:spPr>
          <a:xfrm>
            <a:off x="838200" y="1315929"/>
            <a:ext cx="6175549" cy="1266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86469D-95E1-44E0-96EA-468743E0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30" y="1382905"/>
            <a:ext cx="3446158" cy="12394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0D068AE-D580-4086-82FA-D9173078CBA2}"/>
              </a:ext>
            </a:extLst>
          </p:cNvPr>
          <p:cNvSpPr txBox="1"/>
          <p:nvPr/>
        </p:nvSpPr>
        <p:spPr>
          <a:xfrm>
            <a:off x="6722347" y="2622312"/>
            <a:ext cx="518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程式是否順利能執行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指令並且回傳結果</a:t>
            </a:r>
          </a:p>
        </p:txBody>
      </p:sp>
    </p:spTree>
    <p:extLst>
      <p:ext uri="{BB962C8B-B14F-4D97-AF65-F5344CB8AC3E}">
        <p14:creationId xmlns:p14="http://schemas.microsoft.com/office/powerpoint/2010/main" val="2875800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9AEE03-F5C2-4709-BC15-EFC6E5C7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525"/>
            <a:ext cx="7908868" cy="4823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FB6213-5DE7-4923-9867-9C98180B3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9188572" y="1514525"/>
            <a:ext cx="2335438" cy="223121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2A1CC13-80BB-4E16-8062-C1973327B7AE}"/>
              </a:ext>
            </a:extLst>
          </p:cNvPr>
          <p:cNvSpPr/>
          <p:nvPr/>
        </p:nvSpPr>
        <p:spPr>
          <a:xfrm>
            <a:off x="10356291" y="1987981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ACE51F5-77F6-497C-8076-75DAC6F0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93259"/>
            <a:ext cx="8053238" cy="169165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BE51EC-3540-4C8C-89F4-DC558B1767DB}"/>
              </a:ext>
            </a:extLst>
          </p:cNvPr>
          <p:cNvSpPr txBox="1"/>
          <p:nvPr/>
        </p:nvSpPr>
        <p:spPr>
          <a:xfrm>
            <a:off x="838200" y="4007137"/>
            <a:ext cx="546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033189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2CBB70-9D63-4ADB-AFA8-B38057E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013"/>
            <a:ext cx="5613748" cy="37079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88BF38-38C1-4DE6-816C-4D55C8CE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074" y="1575013"/>
            <a:ext cx="4136581" cy="36792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75576A-A4B4-4EC6-8136-7C49528C58E6}"/>
              </a:ext>
            </a:extLst>
          </p:cNvPr>
          <p:cNvSpPr txBox="1"/>
          <p:nvPr/>
        </p:nvSpPr>
        <p:spPr>
          <a:xfrm>
            <a:off x="1517301" y="5374788"/>
            <a:ext cx="86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46FD19-E5DE-40BF-8E3F-A3C36387AD07}"/>
              </a:ext>
            </a:extLst>
          </p:cNvPr>
          <p:cNvSpPr txBox="1"/>
          <p:nvPr/>
        </p:nvSpPr>
        <p:spPr>
          <a:xfrm>
            <a:off x="6997214" y="5357148"/>
            <a:ext cx="1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</p:spTree>
    <p:extLst>
      <p:ext uri="{BB962C8B-B14F-4D97-AF65-F5344CB8AC3E}">
        <p14:creationId xmlns:p14="http://schemas.microsoft.com/office/powerpoint/2010/main" val="697684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BE43A2D-3A1C-44BB-8668-36D64E8FD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1" b="17224"/>
          <a:stretch/>
        </p:blipFill>
        <p:spPr>
          <a:xfrm>
            <a:off x="838200" y="1807994"/>
            <a:ext cx="7704968" cy="5652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FF0EEA-3081-4156-85F0-DDD077AC6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41"/>
          <a:stretch/>
        </p:blipFill>
        <p:spPr>
          <a:xfrm>
            <a:off x="8526524" y="1262314"/>
            <a:ext cx="3486786" cy="17655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2304D3-3FA5-482C-90B4-A196B8C7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21972"/>
            <a:ext cx="7913914" cy="5652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BC6EF0-B725-49C3-BAF8-0A1994CA3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8543168" y="3429000"/>
            <a:ext cx="2167766" cy="10164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B828078-0C8F-49CA-ACE3-B463A563AF4D}"/>
              </a:ext>
            </a:extLst>
          </p:cNvPr>
          <p:cNvSpPr txBox="1"/>
          <p:nvPr/>
        </p:nvSpPr>
        <p:spPr>
          <a:xfrm>
            <a:off x="838200" y="1262314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產生一組非對稱式的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E2DF82-1BA9-42EC-9C1A-88CD497D3C29}"/>
              </a:ext>
            </a:extLst>
          </p:cNvPr>
          <p:cNvSpPr txBox="1"/>
          <p:nvPr/>
        </p:nvSpPr>
        <p:spPr>
          <a:xfrm>
            <a:off x="10705681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3E8BDF-A5FB-4BB4-BBE0-85B5E359DB59}"/>
              </a:ext>
            </a:extLst>
          </p:cNvPr>
          <p:cNvSpPr txBox="1"/>
          <p:nvPr/>
        </p:nvSpPr>
        <p:spPr>
          <a:xfrm>
            <a:off x="9099620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7151BA-A68C-4A26-BE79-264DE65A1D3F}"/>
              </a:ext>
            </a:extLst>
          </p:cNvPr>
          <p:cNvSpPr txBox="1"/>
          <p:nvPr/>
        </p:nvSpPr>
        <p:spPr>
          <a:xfrm>
            <a:off x="838200" y="319446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public.pem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(message.txt):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606D2C-8E12-4220-B10C-1C098DBB5D74}"/>
              </a:ext>
            </a:extLst>
          </p:cNvPr>
          <p:cNvSpPr txBox="1"/>
          <p:nvPr/>
        </p:nvSpPr>
        <p:spPr>
          <a:xfrm>
            <a:off x="9686620" y="4369056"/>
            <a:ext cx="88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B568CB-55BC-4561-9EE4-A2FDA6541441}"/>
              </a:ext>
            </a:extLst>
          </p:cNvPr>
          <p:cNvSpPr txBox="1"/>
          <p:nvPr/>
        </p:nvSpPr>
        <p:spPr>
          <a:xfrm>
            <a:off x="8653933" y="4369056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加密後</a:t>
            </a:r>
          </a:p>
        </p:txBody>
      </p:sp>
    </p:spTree>
    <p:extLst>
      <p:ext uri="{BB962C8B-B14F-4D97-AF65-F5344CB8AC3E}">
        <p14:creationId xmlns:p14="http://schemas.microsoft.com/office/powerpoint/2010/main" val="2898327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4BC16F-A9FA-48F0-BACC-2BFEC0EF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7" y="1883453"/>
            <a:ext cx="9212631" cy="8797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ABF8A9-F263-46B5-ACF1-684DB13F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41" y="1295920"/>
            <a:ext cx="1170121" cy="12666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24166D-9657-4E01-9B12-46C1144B1F60}"/>
              </a:ext>
            </a:extLst>
          </p:cNvPr>
          <p:cNvSpPr txBox="1"/>
          <p:nvPr/>
        </p:nvSpPr>
        <p:spPr>
          <a:xfrm>
            <a:off x="838200" y="128027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private.pem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message.enc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333519-796D-41A4-A36C-36E5D8405FD6}"/>
              </a:ext>
            </a:extLst>
          </p:cNvPr>
          <p:cNvSpPr txBox="1"/>
          <p:nvPr/>
        </p:nvSpPr>
        <p:spPr>
          <a:xfrm>
            <a:off x="10559514" y="2404008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解密後</a:t>
            </a:r>
          </a:p>
        </p:txBody>
      </p:sp>
    </p:spTree>
    <p:extLst>
      <p:ext uri="{BB962C8B-B14F-4D97-AF65-F5344CB8AC3E}">
        <p14:creationId xmlns:p14="http://schemas.microsoft.com/office/powerpoint/2010/main" val="2279634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8A9E48E-B178-4F6F-B03F-05A913F3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3699"/>
            <a:ext cx="8587586" cy="41323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DA9464-1EB5-4C4F-B043-05898B8A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787" y="1343989"/>
            <a:ext cx="1372734" cy="10458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D0FA12-3A74-4EA3-B865-A76CD908BF41}"/>
              </a:ext>
            </a:extLst>
          </p:cNvPr>
          <p:cNvSpPr txBox="1"/>
          <p:nvPr/>
        </p:nvSpPr>
        <p:spPr>
          <a:xfrm>
            <a:off x="838200" y="2080009"/>
            <a:ext cx="858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包含了公、私鑰的上下文件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message.dat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檔案內容進行簽名，並將數位簽章檔案存為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檔案。</a:t>
            </a:r>
          </a:p>
        </p:txBody>
      </p:sp>
    </p:spTree>
    <p:extLst>
      <p:ext uri="{BB962C8B-B14F-4D97-AF65-F5344CB8AC3E}">
        <p14:creationId xmlns:p14="http://schemas.microsoft.com/office/powerpoint/2010/main" val="158519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-NAS(2022/12/16)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495565-DD61-4C9C-8677-94EBDE46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19" y="1163750"/>
            <a:ext cx="9356361" cy="51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0.000000] </a:t>
            </a:r>
            <a:r>
              <a:rPr lang="en-US" altLang="zh-TW" sz="2000" dirty="0" err="1">
                <a:cs typeface="Times New Roman" panose="02020603050405020304" pitchFamily="18" charset="0"/>
              </a:rPr>
              <a:t>efi</a:t>
            </a:r>
            <a:r>
              <a:rPr lang="en-US" altLang="zh-TW" sz="2000" dirty="0">
                <a:cs typeface="Times New Roman" panose="02020603050405020304" pitchFamily="18" charset="0"/>
              </a:rPr>
              <a:t>: ACPI 2.0=0x8c06b000 ACPI=0x8c06b000 </a:t>
            </a:r>
            <a:r>
              <a:rPr lang="en-US" altLang="zh-TW" sz="2000" dirty="0" err="1">
                <a:cs typeface="Times New Roman" panose="02020603050405020304" pitchFamily="18" charset="0"/>
              </a:rPr>
              <a:t>TPMFinalLog</a:t>
            </a:r>
            <a:r>
              <a:rPr lang="en-US" altLang="zh-TW" sz="2000" dirty="0">
                <a:cs typeface="Times New Roman" panose="02020603050405020304" pitchFamily="18" charset="0"/>
              </a:rPr>
              <a:t>=0x8c0d5000 SMBIOS=0x8c9e2000 SMBIOS 3.0=0x8c9e1000 MEMATTR=0x8a576018 ESRT=0x8a57ab18 </a:t>
            </a:r>
            <a:r>
              <a:rPr lang="en-US" altLang="zh-TW" sz="2000" dirty="0" err="1">
                <a:cs typeface="Times New Roman" panose="02020603050405020304" pitchFamily="18" charset="0"/>
              </a:rPr>
              <a:t>MOKvar</a:t>
            </a:r>
            <a:r>
              <a:rPr lang="en-US" altLang="zh-TW" sz="2000" dirty="0">
                <a:cs typeface="Times New Roman" panose="02020603050405020304" pitchFamily="18" charset="0"/>
              </a:rPr>
              <a:t>=0x8a565000 RNG=0x8bc1b018 </a:t>
            </a:r>
            <a:r>
              <a:rPr lang="en-US" altLang="zh-TW" sz="2000" dirty="0" err="1">
                <a:cs typeface="Times New Roman" panose="02020603050405020304" pitchFamily="18" charset="0"/>
              </a:rPr>
              <a:t>TPMEventLog</a:t>
            </a:r>
            <a:r>
              <a:rPr lang="en-US" altLang="zh-TW" sz="2000" dirty="0">
                <a:cs typeface="Times New Roman" panose="02020603050405020304" pitchFamily="18" charset="0"/>
              </a:rPr>
              <a:t>=0x856a9018 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0.032200] ACPI: TPM2 0x000000008C0B9A48 000034 (v04 ALASKA A M I    00000001 AMI  00000000)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0.032257] ACPI: Reserving TPM2 table memory at [mem 0x8c0b9a48-0x8c0b9a7b]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6FEBF37-0564-43EA-B631-C7D136D5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6160"/>
            <a:ext cx="7585958" cy="16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8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TPM2_PT_FAMILY_INDICATOR:  raw: 0x322E3000  value: "2.0“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TPM2_PT_LEVEL:  raw: 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TPM2_PT_REVISION:  value: 1.38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TPM2_PT_DAY_OF_YEAR:  raw: 0x8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TPM2_PT_YEAR:  raw: 0x7E2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TPM2_PT_MANUFACTURER:  raw: 0x494E5443  value: "INTC“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TPM2_PT_VENDOR_STRING_1:  raw: 0x496E7465  value: "</a:t>
            </a:r>
            <a:r>
              <a:rPr lang="en-US" altLang="zh-TW" sz="1800" dirty="0" err="1">
                <a:cs typeface="Times New Roman" panose="02020603050405020304" pitchFamily="18" charset="0"/>
              </a:rPr>
              <a:t>Inte</a:t>
            </a:r>
            <a:r>
              <a:rPr lang="en-US" altLang="zh-TW" sz="1800" dirty="0">
                <a:cs typeface="Times New Roman" panose="02020603050405020304" pitchFamily="18" charset="0"/>
              </a:rPr>
              <a:t>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TPM2_PT_VENDOR_STRING_2:  raw: 0x6C000000  value: "l“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TPM2_PT_VENDOR_STRING_3: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TPM2_PT_VENDOR_STRING_4: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TPM2_PT_VENDOR_TPM_TYPE: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TPM2_PT_FIRMWARE_VERSION_1:  raw: 0x1930001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TPM2_PT_FIRMWARE_VERSION_2: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TPM2_PT_INPUT_BUFFER:  raw: 0x400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TPM2_PT_HR_TRANSIENT_MIN: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TPM2_PT_HR_PERSISTENT_MIN:  raw:0x7</a:t>
            </a:r>
          </a:p>
        </p:txBody>
      </p:sp>
    </p:spTree>
    <p:extLst>
      <p:ext uri="{BB962C8B-B14F-4D97-AF65-F5344CB8AC3E}">
        <p14:creationId xmlns:p14="http://schemas.microsoft.com/office/powerpoint/2010/main" val="261425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TPM2_PT_HR_LOADED_MIN: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TPM2_PT_ACTIVE_SESSIONS_MAX:  raw: 0x40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TPM2_PT_PCR_COUNT:  raw: 0x18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TPM2_PT_PCR_SELECT_MIN: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TPM2_PT_CONTEXT_GAP_MAX:  raw: 0xFFFFFFFF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TPM2_PT_NV_COUNTERS_MAX:  raw: 0x80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TPM2_PT_NV_INDEX_MAX:  raw: 0x800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TPM2_PT_MEMORY: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TPM2_PT_CLOCK_UPDATE:  raw: 0x400000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TPM2_PT_CONTEXT_HASH:  raw: 0xB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TPM2_PT_CONTEXT_SYM_SIZE:  raw: 0x100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TPM2_PT_ORDERLY_COUNT:  raw: 0xFF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TPM2_PT_MAX_COMMAND_SIZE: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TPM2_PT_MAX_RESPONSE_SIZE: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TPM2_PT_MAX_DIGEST:  raw: 0x20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TPM2_PT_MAX_OBJECT_CONTEXT:  raw: 0x3A0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TPM2_PT_MAX_SESSION_CONTEXT:  raw: 0xF8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TPM2_PT_PS_FAMILY_INDICATOR:  raw:0x1</a:t>
            </a:r>
          </a:p>
        </p:txBody>
      </p:sp>
    </p:spTree>
    <p:extLst>
      <p:ext uri="{BB962C8B-B14F-4D97-AF65-F5344CB8AC3E}">
        <p14:creationId xmlns:p14="http://schemas.microsoft.com/office/powerpoint/2010/main" val="4176860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TPM2_PT_PS_LEVEL: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TPM2_PT_PS_REVISION:  raw: 0x103TPM2_PT_PS_DAY_OF_YEAR: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TPM2_PT_SPLIT_MAX:  raw: 0x80TPM2_PT_TOTAL_COMMANDS: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TPM2_PT_LIBRARY_COMMANDS: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TPM2_PT_VENDOR_COMMANDS: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TPM2_PT_NV_BUFFER_MAX:  raw: 0x800TPM2_PT_MODES:  raw: 0x0</a:t>
            </a:r>
          </a:p>
        </p:txBody>
      </p:sp>
    </p:spTree>
    <p:extLst>
      <p:ext uri="{BB962C8B-B14F-4D97-AF65-F5344CB8AC3E}">
        <p14:creationId xmlns:p14="http://schemas.microsoft.com/office/powerpoint/2010/main" val="506481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CC77D9-0866-4023-B640-54E50094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6" b="11648"/>
          <a:stretch/>
        </p:blipFill>
        <p:spPr>
          <a:xfrm>
            <a:off x="838200" y="1245898"/>
            <a:ext cx="9144000" cy="994788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E753F652-31F8-4A4A-B0E7-B8ACE6DB7218}"/>
              </a:ext>
            </a:extLst>
          </p:cNvPr>
          <p:cNvSpPr txBox="1">
            <a:spLocks/>
          </p:cNvSpPr>
          <p:nvPr/>
        </p:nvSpPr>
        <p:spPr>
          <a:xfrm>
            <a:off x="838199" y="2240686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，並且驗證正確的檔案，依照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說明，驗證成功應該要出現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TPMT_TK_VERIFIED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C6BAD1-F07E-4AD7-8E59-22BA2B3E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838199" y="4813808"/>
            <a:ext cx="1145512" cy="10801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5FD701-3449-42B5-A680-EC7086F1B6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6336743" y="3111258"/>
            <a:ext cx="1145512" cy="10801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DFBEDD-1797-4078-8F6B-3A098071DC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838199" y="3111258"/>
            <a:ext cx="1145512" cy="1080197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8DAD9799-8E86-4D42-8365-C9CFDFF4047C}"/>
              </a:ext>
            </a:extLst>
          </p:cNvPr>
          <p:cNvSpPr txBox="1">
            <a:spLocks/>
          </p:cNvSpPr>
          <p:nvPr/>
        </p:nvSpPr>
        <p:spPr>
          <a:xfrm>
            <a:off x="1964451" y="3111258"/>
            <a:ext cx="4239150" cy="1080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上下文檔案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包含了從</a:t>
            </a:r>
            <a:r>
              <a:rPr lang="en-US" altLang="zh-TW" sz="1800" dirty="0">
                <a:cs typeface="Times New Roman" panose="02020603050405020304" pitchFamily="18" charset="0"/>
              </a:rPr>
              <a:t>TPM</a:t>
            </a:r>
            <a:r>
              <a:rPr lang="zh-TW" altLang="en-US" sz="1800" dirty="0">
                <a:cs typeface="Times New Roman" panose="02020603050405020304" pitchFamily="18" charset="0"/>
              </a:rPr>
              <a:t>內加密過後取出的公、私鑰匙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736EAABB-39A9-4F11-AC14-4932E223DAF8}"/>
              </a:ext>
            </a:extLst>
          </p:cNvPr>
          <p:cNvSpPr txBox="1">
            <a:spLocks/>
          </p:cNvSpPr>
          <p:nvPr/>
        </p:nvSpPr>
        <p:spPr>
          <a:xfrm>
            <a:off x="7482255" y="3111257"/>
            <a:ext cx="3804976" cy="1080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用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裡面的私鑰對</a:t>
            </a:r>
            <a:r>
              <a:rPr lang="en-US" altLang="zh-TW" sz="1800" dirty="0">
                <a:cs typeface="Times New Roman" panose="02020603050405020304" pitchFamily="18" charset="0"/>
              </a:rPr>
              <a:t>CO.dat</a:t>
            </a:r>
            <a:r>
              <a:rPr lang="zh-TW" altLang="en-US" sz="1800" dirty="0">
                <a:cs typeface="Times New Roman" panose="02020603050405020304" pitchFamily="18" charset="0"/>
              </a:rPr>
              <a:t>簽名後產生的檔案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8B70D3D7-54E7-4120-ADE7-1DB98F302009}"/>
              </a:ext>
            </a:extLst>
          </p:cNvPr>
          <p:cNvSpPr txBox="1">
            <a:spLocks/>
          </p:cNvSpPr>
          <p:nvPr/>
        </p:nvSpPr>
        <p:spPr>
          <a:xfrm>
            <a:off x="1983711" y="4852026"/>
            <a:ext cx="4239150" cy="104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一般文件檔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1.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內的私鑰簽名出數位簽章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2.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內的公鑰解密數位簽章後驗證用</a:t>
            </a: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CCC98634-FA47-42D8-8818-BB76B2538172}"/>
              </a:ext>
            </a:extLst>
          </p:cNvPr>
          <p:cNvSpPr txBox="1">
            <a:spLocks/>
          </p:cNvSpPr>
          <p:nvPr/>
        </p:nvSpPr>
        <p:spPr>
          <a:xfrm>
            <a:off x="9894696" y="1271969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8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379E99-6666-4C13-A7CF-B7197BF83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6300"/>
          <a:stretch/>
        </p:blipFill>
        <p:spPr>
          <a:xfrm>
            <a:off x="838200" y="1201850"/>
            <a:ext cx="9144000" cy="3617407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D311C39C-772E-45FA-B0EC-6E19B28E515E}"/>
              </a:ext>
            </a:extLst>
          </p:cNvPr>
          <p:cNvSpPr txBox="1">
            <a:spLocks/>
          </p:cNvSpPr>
          <p:nvPr/>
        </p:nvSpPr>
        <p:spPr>
          <a:xfrm>
            <a:off x="747764" y="4819257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，並且驗證錯誤的檔案，依照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說明，驗證失敗應該要出現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TPM_RC_SIGNATURE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D8E76F-C0B2-4C18-8F52-909CD9B9D08A}"/>
              </a:ext>
            </a:extLst>
          </p:cNvPr>
          <p:cNvSpPr/>
          <p:nvPr/>
        </p:nvSpPr>
        <p:spPr>
          <a:xfrm>
            <a:off x="54846" y="994787"/>
            <a:ext cx="11600823" cy="95459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9543103-0FE2-4740-BFA9-80E0FF264422}"/>
              </a:ext>
            </a:extLst>
          </p:cNvPr>
          <p:cNvSpPr txBox="1">
            <a:spLocks/>
          </p:cNvSpPr>
          <p:nvPr/>
        </p:nvSpPr>
        <p:spPr>
          <a:xfrm>
            <a:off x="9934471" y="1949380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8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E5BB9-D431-4798-B7B3-4F6E00170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"/>
          <a:stretch/>
        </p:blipFill>
        <p:spPr>
          <a:xfrm>
            <a:off x="838200" y="1421301"/>
            <a:ext cx="9870699" cy="3468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0391CA-F766-4B8E-BB5C-A89ACEB1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069261"/>
            <a:ext cx="8423839" cy="1911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3E26A9-0FB0-4E25-A4A5-459E53AFA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74" y="4537165"/>
            <a:ext cx="893538" cy="91870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D3E0441-711A-4280-8198-9242F29D3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674" y="1771330"/>
            <a:ext cx="3429297" cy="1402202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9CF3D50F-E356-4A95-8C57-28B991DA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39"/>
            <a:ext cx="5369935" cy="5384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定義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位置的大小以及權限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CD4347F0-CEF6-47D5-8211-752ECB12DFC7}"/>
              </a:ext>
            </a:extLst>
          </p:cNvPr>
          <p:cNvSpPr txBox="1">
            <a:spLocks/>
          </p:cNvSpPr>
          <p:nvPr/>
        </p:nvSpPr>
        <p:spPr>
          <a:xfrm>
            <a:off x="7400674" y="33009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要存入</a:t>
            </a:r>
            <a:r>
              <a:rPr lang="en-US" altLang="zh-TW" sz="2000" dirty="0" err="1">
                <a:cs typeface="Times New Roman" panose="02020603050405020304" pitchFamily="18" charset="0"/>
              </a:rPr>
              <a:t>nv</a:t>
            </a:r>
            <a:r>
              <a:rPr lang="zh-TW" altLang="en-US" sz="2000" dirty="0">
                <a:cs typeface="Times New Roman" panose="02020603050405020304" pitchFamily="18" charset="0"/>
              </a:rPr>
              <a:t>索引內的檔案大小為</a:t>
            </a:r>
            <a:r>
              <a:rPr lang="en-US" altLang="zh-TW" sz="2000" dirty="0">
                <a:cs typeface="Times New Roman" panose="02020603050405020304" pitchFamily="18" charset="0"/>
              </a:rPr>
              <a:t>262bytes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38D08AB-F2F7-401D-8F20-0CAE4EF966CE}"/>
              </a:ext>
            </a:extLst>
          </p:cNvPr>
          <p:cNvSpPr/>
          <p:nvPr/>
        </p:nvSpPr>
        <p:spPr>
          <a:xfrm>
            <a:off x="8619650" y="2922323"/>
            <a:ext cx="1284777" cy="25120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E71A206E-08D4-4583-A800-E14631BC92E5}"/>
              </a:ext>
            </a:extLst>
          </p:cNvPr>
          <p:cNvSpPr txBox="1">
            <a:spLocks/>
          </p:cNvSpPr>
          <p:nvPr/>
        </p:nvSpPr>
        <p:spPr>
          <a:xfrm>
            <a:off x="838200" y="44120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寫入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</a:p>
        </p:txBody>
      </p:sp>
    </p:spTree>
    <p:extLst>
      <p:ext uri="{BB962C8B-B14F-4D97-AF65-F5344CB8AC3E}">
        <p14:creationId xmlns:p14="http://schemas.microsoft.com/office/powerpoint/2010/main" val="1310096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5C27D56-6ECB-4584-B090-E88AE7D4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8486"/>
            <a:ext cx="10052739" cy="4188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04B8AA-9B97-40F6-BF2D-5CF349B2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1623"/>
            <a:ext cx="8137578" cy="1738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75920F-1B45-445A-9A32-F71F29A7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30" y="1693941"/>
            <a:ext cx="995736" cy="1036104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BE679298-B922-460C-B55D-D89ADEF10662}"/>
              </a:ext>
            </a:extLst>
          </p:cNvPr>
          <p:cNvSpPr txBox="1">
            <a:spLocks/>
          </p:cNvSpPr>
          <p:nvPr/>
        </p:nvSpPr>
        <p:spPr>
          <a:xfrm>
            <a:off x="838200" y="16735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位置的內容讀取到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A87AE74F-DBDE-4439-B90A-4627F13EDC94}"/>
              </a:ext>
            </a:extLst>
          </p:cNvPr>
          <p:cNvSpPr txBox="1">
            <a:spLocks/>
          </p:cNvSpPr>
          <p:nvPr/>
        </p:nvSpPr>
        <p:spPr>
          <a:xfrm>
            <a:off x="838200" y="21390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Tpm2_nvread</a:t>
            </a:r>
            <a:r>
              <a:rPr lang="zh-TW" altLang="en-US" sz="2000" dirty="0">
                <a:cs typeface="Times New Roman" panose="02020603050405020304" pitchFamily="18" charset="0"/>
              </a:rPr>
              <a:t>要將內容讀取出來要指定檔案，所以可以先創建空白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檔案，再將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位置內容讀入。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1E79C0D4-36D3-4BF8-A56B-D54410429973}"/>
              </a:ext>
            </a:extLst>
          </p:cNvPr>
          <p:cNvSpPr txBox="1">
            <a:spLocks/>
          </p:cNvSpPr>
          <p:nvPr/>
        </p:nvSpPr>
        <p:spPr>
          <a:xfrm>
            <a:off x="838200" y="4761998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內的私鑰對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解密，並將解密後檔案與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做比較，並回傳結果。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96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323F1F-4F2D-4541-98FF-C8E07FF93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7"/>
          <a:stretch/>
        </p:blipFill>
        <p:spPr>
          <a:xfrm>
            <a:off x="727667" y="1446962"/>
            <a:ext cx="3274814" cy="10852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7" y="2894022"/>
            <a:ext cx="6562538" cy="2220946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CDFEC344-BC1F-425E-AD9F-889739CD3EFF}"/>
              </a:ext>
            </a:extLst>
          </p:cNvPr>
          <p:cNvSpPr txBox="1">
            <a:spLocks/>
          </p:cNvSpPr>
          <p:nvPr/>
        </p:nvSpPr>
        <p:spPr>
          <a:xfrm>
            <a:off x="4113014" y="1446962"/>
            <a:ext cx="6658819" cy="8139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資料夾內有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20230328(</a:t>
            </a:r>
            <a:r>
              <a:rPr lang="zh-TW" altLang="en-US" sz="2000" dirty="0">
                <a:cs typeface="Times New Roman" panose="02020603050405020304" pitchFamily="18" charset="0"/>
              </a:rPr>
              <a:t>執行檔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CO.dat(</a:t>
            </a:r>
            <a:r>
              <a:rPr lang="zh-TW" altLang="en-US" sz="2000" dirty="0">
                <a:cs typeface="Times New Roman" panose="02020603050405020304" pitchFamily="18" charset="0"/>
              </a:rPr>
              <a:t>驗證用文件檔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cs typeface="Times New Roman" panose="02020603050405020304" pitchFamily="18" charset="0"/>
              </a:rPr>
              <a:t>上下文檔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1791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6721"/>
            <a:ext cx="6562538" cy="22209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299E6F-2BCB-42A6-BEF1-9AD12702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882" y="1362585"/>
            <a:ext cx="3288773" cy="224921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1222A92-4E6E-47AC-9512-5B7975564B15}"/>
              </a:ext>
            </a:extLst>
          </p:cNvPr>
          <p:cNvSpPr/>
          <p:nvPr/>
        </p:nvSpPr>
        <p:spPr>
          <a:xfrm>
            <a:off x="740641" y="1536638"/>
            <a:ext cx="2123139" cy="362499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7BEC57F6-DBBC-44EF-ADDF-851158A13438}"/>
              </a:ext>
            </a:extLst>
          </p:cNvPr>
          <p:cNvSpPr txBox="1">
            <a:spLocks/>
          </p:cNvSpPr>
          <p:nvPr/>
        </p:nvSpPr>
        <p:spPr>
          <a:xfrm>
            <a:off x="790058" y="3848519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顯示</a:t>
            </a:r>
            <a:r>
              <a:rPr lang="en-US" altLang="zh-TW" sz="2000" dirty="0">
                <a:cs typeface="Times New Roman" panose="02020603050405020304" pitchFamily="18" charset="0"/>
              </a:rPr>
              <a:t>”</a:t>
            </a:r>
            <a:r>
              <a:rPr lang="zh-TW" altLang="en-US" sz="2000" dirty="0">
                <a:cs typeface="Times New Roman" panose="02020603050405020304" pitchFamily="18" charset="0"/>
              </a:rPr>
              <a:t>執行</a:t>
            </a:r>
            <a:r>
              <a:rPr lang="en-US" altLang="zh-TW" sz="2000" dirty="0">
                <a:cs typeface="Times New Roman" panose="02020603050405020304" pitchFamily="18" charset="0"/>
              </a:rPr>
              <a:t>capture()”</a:t>
            </a:r>
            <a:r>
              <a:rPr lang="zh-TW" altLang="en-US" sz="2000" dirty="0">
                <a:cs typeface="Times New Roman" panose="02020603050405020304" pitchFamily="18" charset="0"/>
              </a:rPr>
              <a:t>代表程式成功執行到以下</a:t>
            </a:r>
            <a:r>
              <a:rPr lang="en-US" altLang="zh-TW" sz="2000" dirty="0">
                <a:cs typeface="Times New Roman" panose="02020603050405020304" pitchFamily="18" charset="0"/>
              </a:rPr>
              <a:t>if else</a:t>
            </a:r>
            <a:r>
              <a:rPr lang="zh-TW" altLang="en-US" sz="2000" dirty="0">
                <a:cs typeface="Times New Roman" panose="02020603050405020304" pitchFamily="18" charset="0"/>
              </a:rPr>
              <a:t>判斷式，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程式執行</a:t>
            </a: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副函式，如果</a:t>
            </a:r>
            <a:r>
              <a:rPr lang="en-US" altLang="zh-TW" sz="2000" dirty="0">
                <a:cs typeface="Times New Roman" panose="02020603050405020304" pitchFamily="18" charset="0"/>
              </a:rPr>
              <a:t>verify</a:t>
            </a:r>
            <a:r>
              <a:rPr lang="zh-TW" altLang="en-US" sz="2000" dirty="0">
                <a:cs typeface="Times New Roman" panose="02020603050405020304" pitchFamily="18" charset="0"/>
              </a:rPr>
              <a:t>副函式驗證成功則顯示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並且執行副函式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內容，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內容即為受保護程式內容。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8EB3B36-DA26-4585-9FB4-935932652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34" y="4631326"/>
            <a:ext cx="4492010" cy="12704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761C5F-C8C8-49D0-86B0-7F6C8308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034" y="5859793"/>
            <a:ext cx="4492010" cy="667191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D574B837-7D19-41F2-9305-1DCCB61A0534}"/>
              </a:ext>
            </a:extLst>
          </p:cNvPr>
          <p:cNvSpPr txBox="1">
            <a:spLocks/>
          </p:cNvSpPr>
          <p:nvPr/>
        </p:nvSpPr>
        <p:spPr>
          <a:xfrm>
            <a:off x="838200" y="5070475"/>
            <a:ext cx="6726109" cy="789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副函式同為判斷，執行比較</a:t>
            </a:r>
            <a:r>
              <a:rPr lang="en-US" altLang="zh-TW" sz="2000" dirty="0" err="1">
                <a:cs typeface="Times New Roman" panose="02020603050405020304" pitchFamily="18" charset="0"/>
              </a:rPr>
              <a:t>ver</a:t>
            </a:r>
            <a:r>
              <a:rPr lang="zh-TW" altLang="en-US" sz="2000" dirty="0">
                <a:cs typeface="Times New Roman" panose="02020603050405020304" pitchFamily="18" charset="0"/>
              </a:rPr>
              <a:t>是否與</a:t>
            </a:r>
            <a:r>
              <a:rPr lang="en-US" altLang="zh-TW" sz="2000" dirty="0">
                <a:cs typeface="Times New Roman" panose="02020603050405020304" pitchFamily="18" charset="0"/>
              </a:rPr>
              <a:t>capture()</a:t>
            </a:r>
            <a:r>
              <a:rPr lang="zh-TW" altLang="en-US" sz="2000" dirty="0">
                <a:cs typeface="Times New Roman" panose="02020603050405020304" pitchFamily="18" charset="0"/>
              </a:rPr>
              <a:t>副函式回傳結果相同。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32499F7-CFDE-4608-A5E2-C2F0BED3824C}"/>
              </a:ext>
            </a:extLst>
          </p:cNvPr>
          <p:cNvCxnSpPr>
            <a:stCxn id="8" idx="6"/>
          </p:cNvCxnSpPr>
          <p:nvPr/>
        </p:nvCxnSpPr>
        <p:spPr>
          <a:xfrm flipV="1">
            <a:off x="2863780" y="1717887"/>
            <a:ext cx="4869102" cy="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45DC9C31-116D-4E1B-827C-4E2633010581}"/>
              </a:ext>
            </a:extLst>
          </p:cNvPr>
          <p:cNvSpPr/>
          <p:nvPr/>
        </p:nvSpPr>
        <p:spPr>
          <a:xfrm>
            <a:off x="7635323" y="1245860"/>
            <a:ext cx="2714479" cy="65327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DCCCE40-5ACB-4945-8D86-F64A1E42CFB8}"/>
              </a:ext>
            </a:extLst>
          </p:cNvPr>
          <p:cNvSpPr/>
          <p:nvPr/>
        </p:nvSpPr>
        <p:spPr>
          <a:xfrm>
            <a:off x="8307176" y="4675296"/>
            <a:ext cx="2714479" cy="65327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B6A0002-CCD3-49D0-BE9A-4BD8B7B278B2}"/>
              </a:ext>
            </a:extLst>
          </p:cNvPr>
          <p:cNvSpPr/>
          <p:nvPr/>
        </p:nvSpPr>
        <p:spPr>
          <a:xfrm>
            <a:off x="7564309" y="6109399"/>
            <a:ext cx="4492010" cy="53617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22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-NAS(2022/12/30)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24928B-0E8B-47D2-81EA-418F1408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639" y="1201850"/>
            <a:ext cx="9769687" cy="50377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790FEB-2D08-4A2F-8556-66E812989E4D}"/>
              </a:ext>
            </a:extLst>
          </p:cNvPr>
          <p:cNvSpPr txBox="1"/>
          <p:nvPr/>
        </p:nvSpPr>
        <p:spPr>
          <a:xfrm>
            <a:off x="1311639" y="6430945"/>
            <a:ext cx="1006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http://78.65.83.168:5000/sharing/Yxmsynd8W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895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46955E-9094-4F5E-AF1C-D1814E6C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97"/>
          <a:stretch/>
        </p:blipFill>
        <p:spPr>
          <a:xfrm>
            <a:off x="838200" y="1201850"/>
            <a:ext cx="10188619" cy="2757201"/>
          </a:xfrm>
          <a:prstGeom prst="rect">
            <a:avLst/>
          </a:prstGeom>
        </p:spPr>
      </p:pic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4014313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1.</a:t>
            </a:r>
            <a:r>
              <a:rPr lang="zh-TW" altLang="en-US" sz="2000" dirty="0">
                <a:cs typeface="Times New Roman" panose="02020603050405020304" pitchFamily="18" charset="0"/>
              </a:rPr>
              <a:t>於執行檔當前資料夾內創建空白的檔案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內容寫入空白檔案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32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53411" y="4093038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3.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解密後與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做比較，並將結果存入</a:t>
            </a:r>
            <a:r>
              <a:rPr lang="en-US" altLang="zh-TW" sz="2000" dirty="0">
                <a:cs typeface="Times New Roman" panose="02020603050405020304" pitchFamily="18" charset="0"/>
              </a:rPr>
              <a:t>sign</a:t>
            </a:r>
            <a:r>
              <a:rPr lang="zh-TW" altLang="en-US" sz="2000" dirty="0">
                <a:cs typeface="Times New Roman" panose="02020603050405020304" pitchFamily="18" charset="0"/>
              </a:rPr>
              <a:t>變數。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4.</a:t>
            </a:r>
            <a:r>
              <a:rPr lang="zh-TW" altLang="en-US" sz="2000" dirty="0">
                <a:cs typeface="Times New Roman" panose="02020603050405020304" pitchFamily="18" charset="0"/>
              </a:rPr>
              <a:t>刪除與執行檔同個資料夾的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檔案。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4C2E74-C916-4795-BCE8-84377C602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26"/>
          <a:stretch/>
        </p:blipFill>
        <p:spPr>
          <a:xfrm>
            <a:off x="838200" y="1201850"/>
            <a:ext cx="8775722" cy="28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6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2023/04/11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3294875"/>
            <a:ext cx="6131940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驗證以及受保護部分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副函式正常執行。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746EAE-A326-425B-BC94-5B35E761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36370" r="9176" b="51453"/>
          <a:stretch/>
        </p:blipFill>
        <p:spPr>
          <a:xfrm>
            <a:off x="838200" y="3746059"/>
            <a:ext cx="8975332" cy="1329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029067-9FE8-4EC0-A02C-D31EB6DA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28547" r="56937" b="50940"/>
          <a:stretch/>
        </p:blipFill>
        <p:spPr>
          <a:xfrm>
            <a:off x="838200" y="1236014"/>
            <a:ext cx="6131940" cy="20246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0849898-D046-45C8-B750-6E6C0CE03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14926" r="44726" b="81793"/>
          <a:stretch/>
        </p:blipFill>
        <p:spPr>
          <a:xfrm>
            <a:off x="7202121" y="1251875"/>
            <a:ext cx="3522416" cy="608389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52573396-4253-44C9-8E12-EBCE86D6D0FD}"/>
              </a:ext>
            </a:extLst>
          </p:cNvPr>
          <p:cNvSpPr txBox="1">
            <a:spLocks/>
          </p:cNvSpPr>
          <p:nvPr/>
        </p:nvSpPr>
        <p:spPr>
          <a:xfrm>
            <a:off x="7202121" y="1886810"/>
            <a:ext cx="2504587" cy="35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驗證成功執行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EEEA61B5-3466-427C-989E-2D9869C414C6}"/>
              </a:ext>
            </a:extLst>
          </p:cNvPr>
          <p:cNvSpPr txBox="1">
            <a:spLocks/>
          </p:cNvSpPr>
          <p:nvPr/>
        </p:nvSpPr>
        <p:spPr>
          <a:xfrm>
            <a:off x="838199" y="5179588"/>
            <a:ext cx="7431594" cy="92980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匯出數位簽章的程式碼，新增了密碼，對使用者跳過程式自行嘗試匯出數位簽章額外上一層防護。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##</a:t>
            </a:r>
            <a:r>
              <a:rPr lang="zh-TW" altLang="en-US" sz="2000" dirty="0">
                <a:cs typeface="Times New Roman" panose="02020603050405020304" pitchFamily="18" charset="0"/>
              </a:rPr>
              <a:t>密碼輸入多次錯誤</a:t>
            </a:r>
            <a:r>
              <a:rPr lang="en-US" altLang="zh-TW" sz="2000" dirty="0"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cs typeface="Times New Roman" panose="02020603050405020304" pitchFamily="18" charset="0"/>
              </a:rPr>
              <a:t>會被鎖住。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39243492-6082-4DAB-AAB9-500445F15F14}"/>
              </a:ext>
            </a:extLst>
          </p:cNvPr>
          <p:cNvSpPr txBox="1">
            <a:spLocks/>
          </p:cNvSpPr>
          <p:nvPr/>
        </p:nvSpPr>
        <p:spPr>
          <a:xfrm>
            <a:off x="4893043" y="1922507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</p:spTree>
    <p:extLst>
      <p:ext uri="{BB962C8B-B14F-4D97-AF65-F5344CB8AC3E}">
        <p14:creationId xmlns:p14="http://schemas.microsoft.com/office/powerpoint/2010/main" val="3316285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A9EA1083-0BC6-4ECE-9C90-ECC754AB3883}"/>
              </a:ext>
            </a:extLst>
          </p:cNvPr>
          <p:cNvSpPr txBox="1">
            <a:spLocks/>
          </p:cNvSpPr>
          <p:nvPr/>
        </p:nvSpPr>
        <p:spPr>
          <a:xfrm>
            <a:off x="1557423" y="3831213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48AA77A-A45C-43D6-85D8-5898D813E2D3}"/>
              </a:ext>
            </a:extLst>
          </p:cNvPr>
          <p:cNvSpPr/>
          <p:nvPr/>
        </p:nvSpPr>
        <p:spPr>
          <a:xfrm>
            <a:off x="1581933" y="1744127"/>
            <a:ext cx="2186354" cy="19855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A98CD4-C794-4FD6-B2F5-F9D91341DA89}"/>
              </a:ext>
            </a:extLst>
          </p:cNvPr>
          <p:cNvSpPr/>
          <p:nvPr/>
        </p:nvSpPr>
        <p:spPr>
          <a:xfrm>
            <a:off x="5200245" y="1669670"/>
            <a:ext cx="2215913" cy="2043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B20DE034-2136-4B99-8775-E8BD9DDC8391}"/>
              </a:ext>
            </a:extLst>
          </p:cNvPr>
          <p:cNvSpPr/>
          <p:nvPr/>
        </p:nvSpPr>
        <p:spPr>
          <a:xfrm>
            <a:off x="8608394" y="1731330"/>
            <a:ext cx="2280976" cy="2023809"/>
          </a:xfrm>
          <a:prstGeom prst="triangle">
            <a:avLst>
              <a:gd name="adj" fmla="val 50881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B410D57-E01E-499A-9C50-4B5506189803}"/>
              </a:ext>
            </a:extLst>
          </p:cNvPr>
          <p:cNvSpPr/>
          <p:nvPr/>
        </p:nvSpPr>
        <p:spPr>
          <a:xfrm>
            <a:off x="6493524" y="2278514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05915986-0FF9-4F3C-AB1A-B82EFABD5255}"/>
              </a:ext>
            </a:extLst>
          </p:cNvPr>
          <p:cNvSpPr/>
          <p:nvPr/>
        </p:nvSpPr>
        <p:spPr>
          <a:xfrm>
            <a:off x="2845654" y="2278514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60A63614-6149-4E59-83B3-60FC99BEA6B2}"/>
              </a:ext>
            </a:extLst>
          </p:cNvPr>
          <p:cNvSpPr/>
          <p:nvPr/>
        </p:nvSpPr>
        <p:spPr>
          <a:xfrm>
            <a:off x="9365618" y="2368457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DCF3DDC1-DF50-4308-80B5-9C0EE254CF8A}"/>
              </a:ext>
            </a:extLst>
          </p:cNvPr>
          <p:cNvSpPr txBox="1">
            <a:spLocks/>
          </p:cNvSpPr>
          <p:nvPr/>
        </p:nvSpPr>
        <p:spPr>
          <a:xfrm>
            <a:off x="5200245" y="3799589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B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0" name="內容版面配置區 1">
            <a:extLst>
              <a:ext uri="{FF2B5EF4-FFF2-40B4-BE49-F238E27FC236}">
                <a16:creationId xmlns:a16="http://schemas.microsoft.com/office/drawing/2014/main" id="{E2BB8E8E-C96D-440C-AFFA-EE4360C5D908}"/>
              </a:ext>
            </a:extLst>
          </p:cNvPr>
          <p:cNvSpPr txBox="1">
            <a:spLocks/>
          </p:cNvSpPr>
          <p:nvPr/>
        </p:nvSpPr>
        <p:spPr>
          <a:xfrm>
            <a:off x="8608670" y="3799589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H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A90774E8-639C-43A4-8C80-657DB8F8F6F2}"/>
              </a:ext>
            </a:extLst>
          </p:cNvPr>
          <p:cNvSpPr txBox="1">
            <a:spLocks/>
          </p:cNvSpPr>
          <p:nvPr/>
        </p:nvSpPr>
        <p:spPr>
          <a:xfrm>
            <a:off x="1433770" y="4289526"/>
            <a:ext cx="8255364" cy="2129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驗證的</a:t>
            </a:r>
            <a:r>
              <a:rPr lang="en-US" altLang="zh-TW" sz="2000" dirty="0"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cs typeface="Times New Roman" panose="02020603050405020304" pitchFamily="18" charset="0"/>
              </a:rPr>
              <a:t>種案例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B</a:t>
            </a:r>
            <a:r>
              <a:rPr lang="zh-TW" altLang="en-US" sz="2000" dirty="0">
                <a:cs typeface="Times New Roman" panose="02020603050405020304" pitchFamily="18" charset="0"/>
              </a:rPr>
              <a:t>設備同為工廠出貨設備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dirty="0">
                <a:cs typeface="Times New Roman" panose="02020603050405020304" pitchFamily="18" charset="0"/>
              </a:rPr>
              <a:t>H</a:t>
            </a:r>
            <a:r>
              <a:rPr lang="zh-TW" altLang="en-US" sz="2000" dirty="0">
                <a:cs typeface="Times New Roman" panose="02020603050405020304" pitchFamily="18" charset="0"/>
              </a:rPr>
              <a:t>設備為非工廠出貨設備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程式為與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設備出貨時綁定的程式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300" b="1" u="sng" dirty="0">
                <a:cs typeface="Times New Roman" panose="02020603050405020304" pitchFamily="18" charset="0"/>
                <a:sym typeface="Wingdings" panose="05000000000000000000" pitchFamily="2" charset="2"/>
              </a:rPr>
              <a:t>同為公司出貨設備可執行同為工廠出貨之驗證軟體</a:t>
            </a:r>
            <a:endParaRPr lang="en-US" altLang="zh-TW" sz="2300" b="1" u="sng" dirty="0"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82F1E1-5667-435E-8B4D-CF181E672CC7}"/>
              </a:ext>
            </a:extLst>
          </p:cNvPr>
          <p:cNvSpPr/>
          <p:nvPr/>
        </p:nvSpPr>
        <p:spPr>
          <a:xfrm>
            <a:off x="1423793" y="1493451"/>
            <a:ext cx="6648546" cy="2743157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23" name="內容版面配置區 1">
            <a:extLst>
              <a:ext uri="{FF2B5EF4-FFF2-40B4-BE49-F238E27FC236}">
                <a16:creationId xmlns:a16="http://schemas.microsoft.com/office/drawing/2014/main" id="{2192FC7E-9A5D-437D-83CB-43D0DC98B1E5}"/>
              </a:ext>
            </a:extLst>
          </p:cNvPr>
          <p:cNvSpPr txBox="1">
            <a:spLocks/>
          </p:cNvSpPr>
          <p:nvPr/>
        </p:nvSpPr>
        <p:spPr>
          <a:xfrm>
            <a:off x="3951344" y="1269153"/>
            <a:ext cx="1733761" cy="4404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300" b="1" dirty="0">
                <a:cs typeface="Times New Roman" panose="02020603050405020304" pitchFamily="18" charset="0"/>
              </a:rPr>
              <a:t>可成功執行</a:t>
            </a:r>
            <a:endParaRPr lang="en-US" altLang="zh-TW" sz="23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46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39243492-6082-4DAB-AAB9-500445F15F14}"/>
              </a:ext>
            </a:extLst>
          </p:cNvPr>
          <p:cNvSpPr txBox="1">
            <a:spLocks/>
          </p:cNvSpPr>
          <p:nvPr/>
        </p:nvSpPr>
        <p:spPr>
          <a:xfrm>
            <a:off x="4893043" y="1922507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1B07B4-926B-40C2-A1A2-16395D361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4" t="37656" r="20220" b="42653"/>
          <a:stretch/>
        </p:blipFill>
        <p:spPr>
          <a:xfrm>
            <a:off x="838200" y="1085125"/>
            <a:ext cx="5928527" cy="248204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F63EAD-A063-4831-AF81-D67FE92E5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5" t="54086" r="9955" b="28768"/>
          <a:stretch/>
        </p:blipFill>
        <p:spPr>
          <a:xfrm>
            <a:off x="838200" y="3988369"/>
            <a:ext cx="8431947" cy="2301899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267EA6E7-7C30-406A-AC6B-726EA4BFA53C}"/>
              </a:ext>
            </a:extLst>
          </p:cNvPr>
          <p:cNvSpPr txBox="1">
            <a:spLocks/>
          </p:cNvSpPr>
          <p:nvPr/>
        </p:nvSpPr>
        <p:spPr>
          <a:xfrm>
            <a:off x="5019901" y="1933895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E20EF8B7-4CE0-42DC-B378-FFD8255D42D4}"/>
              </a:ext>
            </a:extLst>
          </p:cNvPr>
          <p:cNvSpPr txBox="1">
            <a:spLocks/>
          </p:cNvSpPr>
          <p:nvPr/>
        </p:nvSpPr>
        <p:spPr>
          <a:xfrm>
            <a:off x="7257755" y="4367606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BF0990B1-4D7E-4C35-96CB-A54C71F70CD8}"/>
              </a:ext>
            </a:extLst>
          </p:cNvPr>
          <p:cNvSpPr txBox="1">
            <a:spLocks/>
          </p:cNvSpPr>
          <p:nvPr/>
        </p:nvSpPr>
        <p:spPr>
          <a:xfrm>
            <a:off x="6895678" y="1206461"/>
            <a:ext cx="6131940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驗證以及受保護部分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副函式正常執行。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驗證成功執行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25BF7EB-209F-4A8E-960A-283089E702DE}"/>
              </a:ext>
            </a:extLst>
          </p:cNvPr>
          <p:cNvSpPr txBox="1">
            <a:spLocks/>
          </p:cNvSpPr>
          <p:nvPr/>
        </p:nvSpPr>
        <p:spPr>
          <a:xfrm>
            <a:off x="9270147" y="4029107"/>
            <a:ext cx="2921853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驗證失敗，關閉程式。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2" name="內容版面配置區 1">
            <a:extLst>
              <a:ext uri="{FF2B5EF4-FFF2-40B4-BE49-F238E27FC236}">
                <a16:creationId xmlns:a16="http://schemas.microsoft.com/office/drawing/2014/main" id="{41491A73-2085-4E29-A66A-17F02AE350FA}"/>
              </a:ext>
            </a:extLst>
          </p:cNvPr>
          <p:cNvSpPr txBox="1">
            <a:spLocks/>
          </p:cNvSpPr>
          <p:nvPr/>
        </p:nvSpPr>
        <p:spPr>
          <a:xfrm>
            <a:off x="9270147" y="4904479"/>
            <a:ext cx="2636323" cy="1360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>
                <a:cs typeface="Times New Roman" panose="02020603050405020304" pitchFamily="18" charset="0"/>
              </a:rPr>
              <a:t>程式及</a:t>
            </a:r>
            <a:r>
              <a:rPr lang="en-US" altLang="zh-TW" sz="2000" b="1" dirty="0">
                <a:cs typeface="Times New Roman" panose="02020603050405020304" pitchFamily="18" charset="0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</a:rPr>
              <a:t>設定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設定密碼  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各自</a:t>
            </a:r>
            <a:endParaRPr lang="en-US" altLang="zh-TW" sz="2000" b="1" dirty="0"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</a:rPr>
              <a:t>NV</a:t>
            </a:r>
            <a:r>
              <a:rPr lang="zh-TW" altLang="en-US" sz="2000" b="1" dirty="0">
                <a:cs typeface="Times New Roman" panose="02020603050405020304" pitchFamily="18" charset="0"/>
              </a:rPr>
              <a:t>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zh-TW" altLang="en-US" sz="2000" b="1" dirty="0">
                <a:cs typeface="Times New Roman" panose="02020603050405020304" pitchFamily="18" charset="0"/>
              </a:rPr>
              <a:t>密鑰位置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</p:txBody>
      </p:sp>
      <p:sp>
        <p:nvSpPr>
          <p:cNvPr id="23" name="內容版面配置區 1">
            <a:extLst>
              <a:ext uri="{FF2B5EF4-FFF2-40B4-BE49-F238E27FC236}">
                <a16:creationId xmlns:a16="http://schemas.microsoft.com/office/drawing/2014/main" id="{44AAEE95-08BC-4B60-97BF-98D6FD7966BC}"/>
              </a:ext>
            </a:extLst>
          </p:cNvPr>
          <p:cNvSpPr txBox="1">
            <a:spLocks/>
          </p:cNvSpPr>
          <p:nvPr/>
        </p:nvSpPr>
        <p:spPr>
          <a:xfrm>
            <a:off x="6809013" y="2202331"/>
            <a:ext cx="2750623" cy="1360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>
                <a:cs typeface="Times New Roman" panose="02020603050405020304" pitchFamily="18" charset="0"/>
              </a:rPr>
              <a:t>程式及</a:t>
            </a:r>
            <a:r>
              <a:rPr lang="en-US" altLang="zh-TW" sz="2000" b="1" dirty="0">
                <a:cs typeface="Times New Roman" panose="02020603050405020304" pitchFamily="18" charset="0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</a:rPr>
              <a:t>設定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設定密碼  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</a:rPr>
              <a:t>NV</a:t>
            </a:r>
            <a:r>
              <a:rPr lang="zh-TW" altLang="en-US" sz="2000" b="1" dirty="0">
                <a:cs typeface="Times New Roman" panose="02020603050405020304" pitchFamily="18" charset="0"/>
              </a:rPr>
              <a:t>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zh-TW" altLang="en-US" sz="2000" b="1" dirty="0">
                <a:cs typeface="Times New Roman" panose="02020603050405020304" pitchFamily="18" charset="0"/>
              </a:rPr>
              <a:t>密鑰位置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</p:txBody>
      </p:sp>
      <p:sp>
        <p:nvSpPr>
          <p:cNvPr id="24" name="內容版面配置區 1">
            <a:extLst>
              <a:ext uri="{FF2B5EF4-FFF2-40B4-BE49-F238E27FC236}">
                <a16:creationId xmlns:a16="http://schemas.microsoft.com/office/drawing/2014/main" id="{E387CA88-BC03-449B-AAD4-0B331798A6D1}"/>
              </a:ext>
            </a:extLst>
          </p:cNvPr>
          <p:cNvSpPr txBox="1">
            <a:spLocks/>
          </p:cNvSpPr>
          <p:nvPr/>
        </p:nvSpPr>
        <p:spPr>
          <a:xfrm>
            <a:off x="5433949" y="2904021"/>
            <a:ext cx="1751878" cy="826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密碼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ownerauth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內容版面配置區 1">
            <a:extLst>
              <a:ext uri="{FF2B5EF4-FFF2-40B4-BE49-F238E27FC236}">
                <a16:creationId xmlns:a16="http://schemas.microsoft.com/office/drawing/2014/main" id="{850D1578-5DA8-488F-9881-601AA1B51151}"/>
              </a:ext>
            </a:extLst>
          </p:cNvPr>
          <p:cNvSpPr txBox="1">
            <a:spLocks/>
          </p:cNvSpPr>
          <p:nvPr/>
        </p:nvSpPr>
        <p:spPr>
          <a:xfrm>
            <a:off x="7807758" y="5623196"/>
            <a:ext cx="1751878" cy="826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密碼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ownerauth2</a:t>
            </a:r>
          </a:p>
        </p:txBody>
      </p:sp>
    </p:spTree>
    <p:extLst>
      <p:ext uri="{BB962C8B-B14F-4D97-AF65-F5344CB8AC3E}">
        <p14:creationId xmlns:p14="http://schemas.microsoft.com/office/powerpoint/2010/main" val="34102531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EFFECF-274D-4D9C-B328-0E1750720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7" t="20659" r="19066" b="49287"/>
          <a:stretch/>
        </p:blipFill>
        <p:spPr>
          <a:xfrm>
            <a:off x="838200" y="3139043"/>
            <a:ext cx="6812782" cy="302465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19829C8-2AF8-4624-AC51-54F4F2A05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7" t="50369" r="19066" b="36117"/>
          <a:stretch/>
        </p:blipFill>
        <p:spPr>
          <a:xfrm>
            <a:off x="838200" y="1173721"/>
            <a:ext cx="6812782" cy="1360138"/>
          </a:xfrm>
          <a:prstGeom prst="rect">
            <a:avLst/>
          </a:prstGeom>
        </p:spPr>
      </p:pic>
      <p:sp>
        <p:nvSpPr>
          <p:cNvPr id="20" name="內容版面配置區 1">
            <a:extLst>
              <a:ext uri="{FF2B5EF4-FFF2-40B4-BE49-F238E27FC236}">
                <a16:creationId xmlns:a16="http://schemas.microsoft.com/office/drawing/2014/main" id="{5B2E992F-FA1F-49B3-95A9-F053B8F440BD}"/>
              </a:ext>
            </a:extLst>
          </p:cNvPr>
          <p:cNvSpPr txBox="1">
            <a:spLocks/>
          </p:cNvSpPr>
          <p:nvPr/>
        </p:nvSpPr>
        <p:spPr>
          <a:xfrm>
            <a:off x="5542415" y="1585353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119AA070-AA36-482C-9F90-1556535914D9}"/>
              </a:ext>
            </a:extLst>
          </p:cNvPr>
          <p:cNvSpPr txBox="1">
            <a:spLocks/>
          </p:cNvSpPr>
          <p:nvPr/>
        </p:nvSpPr>
        <p:spPr>
          <a:xfrm>
            <a:off x="5634525" y="3888101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6" name="內容版面配置區 1">
            <a:extLst>
              <a:ext uri="{FF2B5EF4-FFF2-40B4-BE49-F238E27FC236}">
                <a16:creationId xmlns:a16="http://schemas.microsoft.com/office/drawing/2014/main" id="{BE8F8048-B209-4C94-88FC-DDD170E57262}"/>
              </a:ext>
            </a:extLst>
          </p:cNvPr>
          <p:cNvSpPr txBox="1">
            <a:spLocks/>
          </p:cNvSpPr>
          <p:nvPr/>
        </p:nvSpPr>
        <p:spPr>
          <a:xfrm>
            <a:off x="7860320" y="1327040"/>
            <a:ext cx="2831126" cy="893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模組化驗證用程式，並使用受保護程式</a:t>
            </a:r>
            <a:r>
              <a:rPr lang="en-US" altLang="zh-TW" sz="2000" dirty="0">
                <a:cs typeface="Times New Roman" panose="02020603050405020304" pitchFamily="18" charset="0"/>
              </a:rPr>
              <a:t>(TESTAPI .</a:t>
            </a:r>
            <a:r>
              <a:rPr lang="en-US" altLang="zh-TW" sz="2000" dirty="0" err="1">
                <a:cs typeface="Times New Roman" panose="02020603050405020304" pitchFamily="18" charset="0"/>
              </a:rPr>
              <a:t>py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呼叫該驗證用</a:t>
            </a:r>
            <a:r>
              <a:rPr lang="en-US" altLang="zh-TW" sz="2000" dirty="0">
                <a:cs typeface="Times New Roman" panose="02020603050405020304" pitchFamily="18" charset="0"/>
              </a:rPr>
              <a:t>API(API.py)</a:t>
            </a: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9A9B951F-EC8F-4D6E-84DB-8FC98A493D91}"/>
              </a:ext>
            </a:extLst>
          </p:cNvPr>
          <p:cNvSpPr txBox="1">
            <a:spLocks/>
          </p:cNvSpPr>
          <p:nvPr/>
        </p:nvSpPr>
        <p:spPr>
          <a:xfrm>
            <a:off x="5542414" y="2031141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ipc-002-CO.dat</a:t>
            </a:r>
          </a:p>
        </p:txBody>
      </p:sp>
      <p:sp>
        <p:nvSpPr>
          <p:cNvPr id="28" name="內容版面配置區 1">
            <a:extLst>
              <a:ext uri="{FF2B5EF4-FFF2-40B4-BE49-F238E27FC236}">
                <a16:creationId xmlns:a16="http://schemas.microsoft.com/office/drawing/2014/main" id="{8A4E99E4-62B7-4C80-9B24-EEA20F9E1C45}"/>
              </a:ext>
            </a:extLst>
          </p:cNvPr>
          <p:cNvSpPr txBox="1">
            <a:spLocks/>
          </p:cNvSpPr>
          <p:nvPr/>
        </p:nvSpPr>
        <p:spPr>
          <a:xfrm>
            <a:off x="5660900" y="4361646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ipc-003-CO.dat</a:t>
            </a:r>
          </a:p>
        </p:txBody>
      </p:sp>
    </p:spTree>
    <p:extLst>
      <p:ext uri="{BB962C8B-B14F-4D97-AF65-F5344CB8AC3E}">
        <p14:creationId xmlns:p14="http://schemas.microsoft.com/office/powerpoint/2010/main" val="2300599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AA74B0-D4F1-46C6-842A-C1E2CA51D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2491" r="57898" b="79817"/>
          <a:stretch/>
        </p:blipFill>
        <p:spPr>
          <a:xfrm>
            <a:off x="838200" y="1169654"/>
            <a:ext cx="6414840" cy="16627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89F08E-B747-494B-8A76-EFF443ED5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20183" r="57898" b="54394"/>
          <a:stretch/>
        </p:blipFill>
        <p:spPr>
          <a:xfrm>
            <a:off x="838200" y="3429000"/>
            <a:ext cx="6414840" cy="2355358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2AD5F1B9-0D42-4481-9B55-6FA79E80A795}"/>
              </a:ext>
            </a:extLst>
          </p:cNvPr>
          <p:cNvSpPr txBox="1">
            <a:spLocks/>
          </p:cNvSpPr>
          <p:nvPr/>
        </p:nvSpPr>
        <p:spPr>
          <a:xfrm>
            <a:off x="5019901" y="1933895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620C94C4-BDCE-4B44-9B41-718DE4F0BF94}"/>
              </a:ext>
            </a:extLst>
          </p:cNvPr>
          <p:cNvSpPr txBox="1">
            <a:spLocks/>
          </p:cNvSpPr>
          <p:nvPr/>
        </p:nvSpPr>
        <p:spPr>
          <a:xfrm>
            <a:off x="5019901" y="3743826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CF4C4236-E209-47EE-A04A-E4C216D87DE2}"/>
              </a:ext>
            </a:extLst>
          </p:cNvPr>
          <p:cNvSpPr txBox="1">
            <a:spLocks/>
          </p:cNvSpPr>
          <p:nvPr/>
        </p:nvSpPr>
        <p:spPr>
          <a:xfrm>
            <a:off x="5019901" y="4200222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ipc-002-CO.dat</a:t>
            </a: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A3D0DDFA-1E7E-4B7A-9B5B-C73C1FFF1A3D}"/>
              </a:ext>
            </a:extLst>
          </p:cNvPr>
          <p:cNvSpPr txBox="1">
            <a:spLocks/>
          </p:cNvSpPr>
          <p:nvPr/>
        </p:nvSpPr>
        <p:spPr>
          <a:xfrm>
            <a:off x="5019900" y="2322522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ipc-003-CO.dat</a:t>
            </a:r>
          </a:p>
        </p:txBody>
      </p:sp>
    </p:spTree>
    <p:extLst>
      <p:ext uri="{BB962C8B-B14F-4D97-AF65-F5344CB8AC3E}">
        <p14:creationId xmlns:p14="http://schemas.microsoft.com/office/powerpoint/2010/main" val="3540230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32EACE2-F1F8-4C22-8D7E-815795290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5" t="7326" r="78989" b="83698"/>
          <a:stretch/>
        </p:blipFill>
        <p:spPr>
          <a:xfrm>
            <a:off x="9533373" y="1426866"/>
            <a:ext cx="1277858" cy="10778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A2A7D4A-9979-4D85-A5A3-162929F04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1667" r="11731" b="58681"/>
          <a:stretch/>
        </p:blipFill>
        <p:spPr>
          <a:xfrm>
            <a:off x="838199" y="2774292"/>
            <a:ext cx="8592985" cy="121908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4B67D8-5D2D-45CE-BA8F-59E89F6CC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32576" r="47981" b="57772"/>
          <a:stretch/>
        </p:blipFill>
        <p:spPr>
          <a:xfrm>
            <a:off x="838200" y="1353292"/>
            <a:ext cx="8592985" cy="121908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34819AB-DF5D-424B-A373-750F5F3D1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74" b="4971"/>
          <a:stretch/>
        </p:blipFill>
        <p:spPr>
          <a:xfrm>
            <a:off x="838199" y="4196418"/>
            <a:ext cx="7262489" cy="1890207"/>
          </a:xfrm>
          <a:prstGeom prst="rect">
            <a:avLst/>
          </a:prstGeom>
        </p:spPr>
      </p:pic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D61C646-236D-43AD-9C6B-AE6E12EED5DC}"/>
              </a:ext>
            </a:extLst>
          </p:cNvPr>
          <p:cNvSpPr txBox="1">
            <a:spLocks/>
          </p:cNvSpPr>
          <p:nvPr/>
        </p:nvSpPr>
        <p:spPr>
          <a:xfrm>
            <a:off x="8100688" y="2135898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22" name="內容版面配置區 1">
            <a:extLst>
              <a:ext uri="{FF2B5EF4-FFF2-40B4-BE49-F238E27FC236}">
                <a16:creationId xmlns:a16="http://schemas.microsoft.com/office/drawing/2014/main" id="{70167C9C-AF59-4258-BB0C-E951C1DAB945}"/>
              </a:ext>
            </a:extLst>
          </p:cNvPr>
          <p:cNvSpPr txBox="1">
            <a:spLocks/>
          </p:cNvSpPr>
          <p:nvPr/>
        </p:nvSpPr>
        <p:spPr>
          <a:xfrm>
            <a:off x="8212012" y="4361938"/>
            <a:ext cx="3141788" cy="893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保護程式為</a:t>
            </a:r>
            <a:r>
              <a:rPr lang="en-US" altLang="zh-TW" sz="2000" dirty="0">
                <a:cs typeface="Times New Roman" panose="02020603050405020304" pitchFamily="18" charset="0"/>
              </a:rPr>
              <a:t>TESTAPI.py</a:t>
            </a:r>
            <a:r>
              <a:rPr lang="zh-TW" altLang="en-US" sz="2000" dirty="0">
                <a:cs typeface="Times New Roman" panose="02020603050405020304" pitchFamily="18" charset="0"/>
              </a:rPr>
              <a:t>，主程式內容為</a:t>
            </a:r>
            <a:r>
              <a:rPr lang="en-US" altLang="zh-TW" sz="2000" dirty="0">
                <a:cs typeface="Times New Roman" panose="02020603050405020304" pitchFamily="18" charset="0"/>
              </a:rPr>
              <a:t>print(…)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0056DA-00E5-45A0-9FC5-61DD8CB81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5" t="7671" r="70811" b="83983"/>
          <a:stretch/>
        </p:blipFill>
        <p:spPr>
          <a:xfrm>
            <a:off x="10813104" y="1468776"/>
            <a:ext cx="1183379" cy="10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06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2023/05/09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D61C646-236D-43AD-9C6B-AE6E12EED5DC}"/>
              </a:ext>
            </a:extLst>
          </p:cNvPr>
          <p:cNvSpPr txBox="1">
            <a:spLocks/>
          </p:cNvSpPr>
          <p:nvPr/>
        </p:nvSpPr>
        <p:spPr>
          <a:xfrm>
            <a:off x="8100688" y="2135898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A1E9DF1-C87F-42CE-987E-F48A508BB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" t="36387" r="54193" b="27255"/>
          <a:stretch/>
        </p:blipFill>
        <p:spPr>
          <a:xfrm>
            <a:off x="838200" y="1409191"/>
            <a:ext cx="4989844" cy="2622803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119CAB53-C80B-4EC9-AB8E-403E04F3897E}"/>
              </a:ext>
            </a:extLst>
          </p:cNvPr>
          <p:cNvSpPr txBox="1">
            <a:spLocks/>
          </p:cNvSpPr>
          <p:nvPr/>
        </p:nvSpPr>
        <p:spPr>
          <a:xfrm>
            <a:off x="838200" y="6291956"/>
            <a:ext cx="4893547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線上解譯</a:t>
            </a:r>
            <a:r>
              <a:rPr lang="en-US" altLang="zh-TW" sz="2000" dirty="0" err="1">
                <a:cs typeface="Times New Roman" panose="02020603050405020304" pitchFamily="18" charset="0"/>
              </a:rPr>
              <a:t>pyc</a:t>
            </a:r>
            <a:r>
              <a:rPr lang="zh-TW" altLang="en-US" sz="2000" dirty="0">
                <a:cs typeface="Times New Roman" panose="02020603050405020304" pitchFamily="18" charset="0"/>
              </a:rPr>
              <a:t>檔案工具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https://tool.lu/</a:t>
            </a:r>
            <a:r>
              <a:rPr lang="en-US" altLang="zh-TW" sz="2000" dirty="0" err="1">
                <a:cs typeface="Times New Roman" panose="02020603050405020304" pitchFamily="18" charset="0"/>
                <a:hlinkClick r:id="rId3"/>
              </a:rPr>
              <a:t>pyc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/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66233092-52D1-443A-B61A-B8B40B63C0CD}"/>
              </a:ext>
            </a:extLst>
          </p:cNvPr>
          <p:cNvSpPr txBox="1">
            <a:spLocks/>
          </p:cNvSpPr>
          <p:nvPr/>
        </p:nvSpPr>
        <p:spPr>
          <a:xfrm>
            <a:off x="5731747" y="1485792"/>
            <a:ext cx="4893547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zh-TW" altLang="en-US" sz="2000" dirty="0">
                <a:cs typeface="Times New Roman" panose="02020603050405020304" pitchFamily="18" charset="0"/>
              </a:rPr>
              <a:t>原程式透過反組譯工具反組譯結果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741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2023/05/09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D61C646-236D-43AD-9C6B-AE6E12EED5DC}"/>
              </a:ext>
            </a:extLst>
          </p:cNvPr>
          <p:cNvSpPr txBox="1">
            <a:spLocks/>
          </p:cNvSpPr>
          <p:nvPr/>
        </p:nvSpPr>
        <p:spPr>
          <a:xfrm>
            <a:off x="8100688" y="2135898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8A876E-75B7-4DD9-9E09-D9F40CC6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7162"/>
            <a:ext cx="8359864" cy="3863675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12D6EC63-2FE6-4111-847C-88CA24B28843}"/>
              </a:ext>
            </a:extLst>
          </p:cNvPr>
          <p:cNvSpPr txBox="1">
            <a:spLocks/>
          </p:cNvSpPr>
          <p:nvPr/>
        </p:nvSpPr>
        <p:spPr>
          <a:xfrm>
            <a:off x="9198065" y="1409592"/>
            <a:ext cx="2568556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zh-TW" altLang="en-US" sz="2000" dirty="0">
                <a:cs typeface="Times New Roman" panose="02020603050405020304" pitchFamily="18" charset="0"/>
              </a:rPr>
              <a:t>使用</a:t>
            </a:r>
            <a:r>
              <a:rPr lang="en-US" altLang="zh-TW" sz="2000" dirty="0" err="1">
                <a:cs typeface="Times New Roman" panose="02020603050405020304" pitchFamily="18" charset="0"/>
              </a:rPr>
              <a:t>pyarmor</a:t>
            </a:r>
            <a:r>
              <a:rPr lang="zh-TW" altLang="en-US" sz="2000" dirty="0">
                <a:cs typeface="Times New Roman" panose="02020603050405020304" pitchFamily="18" charset="0"/>
              </a:rPr>
              <a:t>打包後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  反組譯結果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1154C0C6-A388-4BC0-AA87-350EF0B6ED94}"/>
              </a:ext>
            </a:extLst>
          </p:cNvPr>
          <p:cNvSpPr txBox="1">
            <a:spLocks/>
          </p:cNvSpPr>
          <p:nvPr/>
        </p:nvSpPr>
        <p:spPr>
          <a:xfrm>
            <a:off x="838200" y="6291956"/>
            <a:ext cx="4893547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線上解譯</a:t>
            </a:r>
            <a:r>
              <a:rPr lang="en-US" altLang="zh-TW" sz="2000" dirty="0" err="1">
                <a:cs typeface="Times New Roman" panose="02020603050405020304" pitchFamily="18" charset="0"/>
              </a:rPr>
              <a:t>pyc</a:t>
            </a:r>
            <a:r>
              <a:rPr lang="zh-TW" altLang="en-US" sz="2000" dirty="0">
                <a:cs typeface="Times New Roman" panose="02020603050405020304" pitchFamily="18" charset="0"/>
              </a:rPr>
              <a:t>檔案工具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https://tool.lu/</a:t>
            </a:r>
            <a:r>
              <a:rPr lang="en-US" altLang="zh-TW" sz="2000" dirty="0" err="1">
                <a:cs typeface="Times New Roman" panose="02020603050405020304" pitchFamily="18" charset="0"/>
                <a:hlinkClick r:id="rId3"/>
              </a:rPr>
              <a:t>pyc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/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6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786ACB-F125-4B9D-8F29-33C286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8" y="1201850"/>
            <a:ext cx="9233624" cy="50759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http://78.65.83.168:5000/sharing/ift1CvVob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6526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2023/05/09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883861-931D-4D1A-9C4D-0349583DD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8" t="13626" r="28709" b="20585"/>
          <a:stretch/>
        </p:blipFill>
        <p:spPr>
          <a:xfrm>
            <a:off x="838200" y="1264204"/>
            <a:ext cx="6250075" cy="4511710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73B0A50A-D5EC-4052-AD30-868AA380A2DA}"/>
              </a:ext>
            </a:extLst>
          </p:cNvPr>
          <p:cNvSpPr txBox="1">
            <a:spLocks/>
          </p:cNvSpPr>
          <p:nvPr/>
        </p:nvSpPr>
        <p:spPr>
          <a:xfrm>
            <a:off x="7314363" y="1264204"/>
            <a:ext cx="2733989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en-US" altLang="zh-TW" sz="2000" dirty="0"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cs typeface="Times New Roman" panose="02020603050405020304" pitchFamily="18" charset="0"/>
              </a:rPr>
              <a:t>使用</a:t>
            </a:r>
            <a:r>
              <a:rPr lang="en-US" altLang="zh-TW" sz="2000" dirty="0">
                <a:cs typeface="Times New Roman" panose="02020603050405020304" pitchFamily="18" charset="0"/>
              </a:rPr>
              <a:t>IDA</a:t>
            </a:r>
            <a:r>
              <a:rPr lang="zh-TW" altLang="en-US" sz="2000" dirty="0">
                <a:cs typeface="Times New Roman" panose="02020603050405020304" pitchFamily="18" charset="0"/>
              </a:rPr>
              <a:t>反組譯結果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750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2023/05/25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C2CA83-DBB4-4E8A-AECF-E2A8704BC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6443"/>
            <a:ext cx="7756514" cy="4464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336568F-8F37-44E6-A900-F16943CCE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00286"/>
            <a:ext cx="6064740" cy="44641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06B58F4-6915-48E7-B0C0-8ED3A6077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93718"/>
            <a:ext cx="9051600" cy="2655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41FCAF4-9512-4115-80E3-38531DC06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816474"/>
            <a:ext cx="6140970" cy="446418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7CA034D5-FDAD-4E2B-B62D-5DD0F52ADF3C}"/>
              </a:ext>
            </a:extLst>
          </p:cNvPr>
          <p:cNvSpPr txBox="1">
            <a:spLocks/>
          </p:cNvSpPr>
          <p:nvPr/>
        </p:nvSpPr>
        <p:spPr>
          <a:xfrm>
            <a:off x="6982768" y="1344865"/>
            <a:ext cx="764512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原本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A04CEF1C-9B9C-4988-892B-6F31E120AD68}"/>
              </a:ext>
            </a:extLst>
          </p:cNvPr>
          <p:cNvSpPr txBox="1">
            <a:spLocks/>
          </p:cNvSpPr>
          <p:nvPr/>
        </p:nvSpPr>
        <p:spPr>
          <a:xfrm>
            <a:off x="8594714" y="2045003"/>
            <a:ext cx="99394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動作後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8E4448C0-B461-4BAE-8D46-34EDD04640E2}"/>
              </a:ext>
            </a:extLst>
          </p:cNvPr>
          <p:cNvSpPr txBox="1">
            <a:spLocks/>
          </p:cNvSpPr>
          <p:nvPr/>
        </p:nvSpPr>
        <p:spPr>
          <a:xfrm>
            <a:off x="6982768" y="2854424"/>
            <a:ext cx="764512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原本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E2BE6402-AD08-4CAB-A476-6A579C66F0D5}"/>
              </a:ext>
            </a:extLst>
          </p:cNvPr>
          <p:cNvSpPr txBox="1">
            <a:spLocks/>
          </p:cNvSpPr>
          <p:nvPr/>
        </p:nvSpPr>
        <p:spPr>
          <a:xfrm>
            <a:off x="9889800" y="3425585"/>
            <a:ext cx="99394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動作後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3A2936CE-DFD6-460B-9B25-71B63519C9A4}"/>
              </a:ext>
            </a:extLst>
          </p:cNvPr>
          <p:cNvSpPr txBox="1">
            <a:spLocks/>
          </p:cNvSpPr>
          <p:nvPr/>
        </p:nvSpPr>
        <p:spPr>
          <a:xfrm>
            <a:off x="838200" y="4672965"/>
            <a:ext cx="5622890" cy="1058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這裡主要是改變了副函式的名稱以及變數，目的是混淆，降低可讀性，並且副函式名稱故意用的很像，但其實</a:t>
            </a: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(2)</a:t>
            </a: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(4)</a:t>
            </a: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為不同副函式。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06322072-5C0D-4C7C-A7A2-71F6E7905D61}"/>
              </a:ext>
            </a:extLst>
          </p:cNvPr>
          <p:cNvSpPr txBox="1">
            <a:spLocks/>
          </p:cNvSpPr>
          <p:nvPr/>
        </p:nvSpPr>
        <p:spPr>
          <a:xfrm>
            <a:off x="165822" y="1322580"/>
            <a:ext cx="67237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(1)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CD74531B-3B94-4ADA-9FE4-4D88815290DD}"/>
              </a:ext>
            </a:extLst>
          </p:cNvPr>
          <p:cNvSpPr txBox="1">
            <a:spLocks/>
          </p:cNvSpPr>
          <p:nvPr/>
        </p:nvSpPr>
        <p:spPr>
          <a:xfrm>
            <a:off x="165822" y="2045003"/>
            <a:ext cx="67237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(2)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31F05A92-41A7-4E51-80FE-55CE576F8956}"/>
              </a:ext>
            </a:extLst>
          </p:cNvPr>
          <p:cNvSpPr txBox="1">
            <a:spLocks/>
          </p:cNvSpPr>
          <p:nvPr/>
        </p:nvSpPr>
        <p:spPr>
          <a:xfrm>
            <a:off x="185512" y="2861054"/>
            <a:ext cx="67237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(3)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8" name="內容版面配置區 1">
            <a:extLst>
              <a:ext uri="{FF2B5EF4-FFF2-40B4-BE49-F238E27FC236}">
                <a16:creationId xmlns:a16="http://schemas.microsoft.com/office/drawing/2014/main" id="{8B839879-CB94-482E-A362-D5EC9D106571}"/>
              </a:ext>
            </a:extLst>
          </p:cNvPr>
          <p:cNvSpPr txBox="1">
            <a:spLocks/>
          </p:cNvSpPr>
          <p:nvPr/>
        </p:nvSpPr>
        <p:spPr>
          <a:xfrm>
            <a:off x="185512" y="3426375"/>
            <a:ext cx="67237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(4)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E55FCDC3-4BFD-4739-978E-0D7899DCF96D}"/>
              </a:ext>
            </a:extLst>
          </p:cNvPr>
          <p:cNvSpPr txBox="1">
            <a:spLocks/>
          </p:cNvSpPr>
          <p:nvPr/>
        </p:nvSpPr>
        <p:spPr>
          <a:xfrm>
            <a:off x="838200" y="3927600"/>
            <a:ext cx="6064740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(1)=&gt;&gt;(2)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，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(3) =&gt;&gt; (4)</a:t>
            </a:r>
            <a:endParaRPr lang="en-US" altLang="zh-TW" sz="2000" dirty="0"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27642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2023/05/25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7C16D2E-435F-4970-8F09-77B38D34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475"/>
          <a:stretch/>
        </p:blipFill>
        <p:spPr>
          <a:xfrm>
            <a:off x="838200" y="2398355"/>
            <a:ext cx="10341236" cy="72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FBF2E7-690D-492E-83DF-3D3DD93B9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48508"/>
            <a:ext cx="7148726" cy="630370"/>
          </a:xfrm>
          <a:prstGeom prst="rect">
            <a:avLst/>
          </a:prstGeom>
        </p:spPr>
      </p:pic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6A1B24AA-C1D3-4318-9B14-FA9ED7079C86}"/>
              </a:ext>
            </a:extLst>
          </p:cNvPr>
          <p:cNvSpPr txBox="1">
            <a:spLocks/>
          </p:cNvSpPr>
          <p:nvPr/>
        </p:nvSpPr>
        <p:spPr>
          <a:xfrm>
            <a:off x="8043771" y="1462774"/>
            <a:ext cx="764512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原本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35CF84C9-E08E-46E5-9915-BBE7038F1101}"/>
              </a:ext>
            </a:extLst>
          </p:cNvPr>
          <p:cNvSpPr txBox="1">
            <a:spLocks/>
          </p:cNvSpPr>
          <p:nvPr/>
        </p:nvSpPr>
        <p:spPr>
          <a:xfrm>
            <a:off x="11153737" y="2557436"/>
            <a:ext cx="99394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動作後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5877BBF5-613E-4F5E-97C2-79B1C97DEB59}"/>
              </a:ext>
            </a:extLst>
          </p:cNvPr>
          <p:cNvSpPr txBox="1">
            <a:spLocks/>
          </p:cNvSpPr>
          <p:nvPr/>
        </p:nvSpPr>
        <p:spPr>
          <a:xfrm>
            <a:off x="165822" y="1519838"/>
            <a:ext cx="67237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(1)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C22DABB2-A6A3-42C6-A3BF-B20F5211C30C}"/>
              </a:ext>
            </a:extLst>
          </p:cNvPr>
          <p:cNvSpPr txBox="1">
            <a:spLocks/>
          </p:cNvSpPr>
          <p:nvPr/>
        </p:nvSpPr>
        <p:spPr>
          <a:xfrm>
            <a:off x="165822" y="2557436"/>
            <a:ext cx="67237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(2)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68A6BC6F-A609-44C7-8404-BBF0128664B8}"/>
              </a:ext>
            </a:extLst>
          </p:cNvPr>
          <p:cNvSpPr txBox="1">
            <a:spLocks/>
          </p:cNvSpPr>
          <p:nvPr/>
        </p:nvSpPr>
        <p:spPr>
          <a:xfrm>
            <a:off x="838200" y="3277436"/>
            <a:ext cx="6064740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(1)=&gt;&gt;(2)</a:t>
            </a:r>
            <a:endParaRPr lang="en-US" altLang="zh-TW" sz="2000" dirty="0"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88298FD7-391E-400B-A11F-417515977731}"/>
              </a:ext>
            </a:extLst>
          </p:cNvPr>
          <p:cNvSpPr txBox="1">
            <a:spLocks/>
          </p:cNvSpPr>
          <p:nvPr/>
        </p:nvSpPr>
        <p:spPr>
          <a:xfrm>
            <a:off x="838199" y="4672965"/>
            <a:ext cx="10727453" cy="1058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這裡主要是</a:t>
            </a:r>
            <a:r>
              <a:rPr lang="zh-TW" altLang="en-US" sz="2000" dirty="0">
                <a:cs typeface="Times New Roman" panose="02020603050405020304" pitchFamily="18" charset="0"/>
              </a:rPr>
              <a:t>加入無意義的判斷式，實際上</a:t>
            </a:r>
            <a:r>
              <a:rPr lang="en-US" altLang="zh-TW" sz="2000" dirty="0" err="1">
                <a:cs typeface="Times New Roman" panose="02020603050405020304" pitchFamily="18" charset="0"/>
              </a:rPr>
              <a:t>len</a:t>
            </a:r>
            <a:r>
              <a:rPr lang="en-US" altLang="zh-TW" sz="2000" dirty="0">
                <a:cs typeface="Times New Roman" panose="02020603050405020304" pitchFamily="18" charset="0"/>
              </a:rPr>
              <a:t> ()</a:t>
            </a:r>
            <a:r>
              <a:rPr lang="zh-TW" altLang="en-US" sz="2000" dirty="0">
                <a:cs typeface="Times New Roman" panose="02020603050405020304" pitchFamily="18" charset="0"/>
              </a:rPr>
              <a:t>為判斷該變數的字數會不會大於 </a:t>
            </a:r>
            <a:r>
              <a:rPr lang="en-US" altLang="zh-TW" sz="2000" dirty="0">
                <a:cs typeface="Times New Roman" panose="02020603050405020304" pitchFamily="18" charset="0"/>
              </a:rPr>
              <a:t>-1</a:t>
            </a:r>
            <a:r>
              <a:rPr lang="zh-TW" altLang="en-US" sz="2000" dirty="0">
                <a:cs typeface="Times New Roman" panose="02020603050405020304" pitchFamily="18" charset="0"/>
              </a:rPr>
              <a:t> ，這是必然的，主要也是混淆閱讀性，因為多加了個判斷 </a:t>
            </a:r>
            <a:r>
              <a:rPr lang="en-US" altLang="zh-TW" sz="2000" dirty="0">
                <a:cs typeface="Times New Roman" panose="02020603050405020304" pitchFamily="18" charset="0"/>
              </a:rPr>
              <a:t>if</a:t>
            </a:r>
            <a:r>
              <a:rPr lang="zh-TW" altLang="en-US" sz="2000" dirty="0">
                <a:cs typeface="Times New Roman" panose="02020603050405020304" pitchFamily="18" charset="0"/>
              </a:rPr>
              <a:t> ，所以之後可以多加其他的判斷式來造成錯誤或無意義的分支。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082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2023/05/25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304C049-A9AF-4558-A830-597B14BE4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75" y="2414576"/>
            <a:ext cx="5227773" cy="99068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83EB3C4-7656-4B93-8780-1C227DAB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0" y="1517431"/>
            <a:ext cx="1632498" cy="640196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14DB7024-ADD1-4155-94FD-18A1C8DC46BF}"/>
              </a:ext>
            </a:extLst>
          </p:cNvPr>
          <p:cNvSpPr txBox="1">
            <a:spLocks/>
          </p:cNvSpPr>
          <p:nvPr/>
        </p:nvSpPr>
        <p:spPr>
          <a:xfrm>
            <a:off x="2719249" y="1671402"/>
            <a:ext cx="764512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原本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69F0A687-1CE3-4428-BF3A-62E0AC3FF40C}"/>
              </a:ext>
            </a:extLst>
          </p:cNvPr>
          <p:cNvSpPr txBox="1">
            <a:spLocks/>
          </p:cNvSpPr>
          <p:nvPr/>
        </p:nvSpPr>
        <p:spPr>
          <a:xfrm>
            <a:off x="6203047" y="2745889"/>
            <a:ext cx="99394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動作後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9BE04D1B-6FD4-4D28-AF04-FC84DF8646DE}"/>
              </a:ext>
            </a:extLst>
          </p:cNvPr>
          <p:cNvSpPr txBox="1">
            <a:spLocks/>
          </p:cNvSpPr>
          <p:nvPr/>
        </p:nvSpPr>
        <p:spPr>
          <a:xfrm>
            <a:off x="267502" y="1671402"/>
            <a:ext cx="67237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(1)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EB61F328-02D3-407D-8538-DE74904A0AB2}"/>
              </a:ext>
            </a:extLst>
          </p:cNvPr>
          <p:cNvSpPr txBox="1">
            <a:spLocks/>
          </p:cNvSpPr>
          <p:nvPr/>
        </p:nvSpPr>
        <p:spPr>
          <a:xfrm>
            <a:off x="267502" y="2709000"/>
            <a:ext cx="67237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(2)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80F8426A-9264-484A-9352-7FD623BB5B65}"/>
              </a:ext>
            </a:extLst>
          </p:cNvPr>
          <p:cNvSpPr txBox="1">
            <a:spLocks/>
          </p:cNvSpPr>
          <p:nvPr/>
        </p:nvSpPr>
        <p:spPr>
          <a:xfrm>
            <a:off x="838200" y="3554562"/>
            <a:ext cx="6064740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(1)=&gt;&gt;(2)</a:t>
            </a:r>
            <a:endParaRPr lang="en-US" altLang="zh-TW" sz="2000" dirty="0">
              <a:cs typeface="Times New Roman" panose="02020603050405020304" pitchFamily="18" charset="0"/>
              <a:sym typeface="Wingdings 2" panose="05020102010507070707" pitchFamily="18" charset="2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DB5D709D-DA8A-4D02-A168-3AB7255F0AA1}"/>
              </a:ext>
            </a:extLst>
          </p:cNvPr>
          <p:cNvSpPr txBox="1">
            <a:spLocks/>
          </p:cNvSpPr>
          <p:nvPr/>
        </p:nvSpPr>
        <p:spPr>
          <a:xfrm>
            <a:off x="838199" y="4672965"/>
            <a:ext cx="10727453" cy="10580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這裡主要是</a:t>
            </a:r>
            <a:r>
              <a:rPr lang="zh-TW" altLang="en-US" sz="2000" dirty="0">
                <a:cs typeface="Times New Roman" panose="02020603050405020304" pitchFamily="18" charset="0"/>
              </a:rPr>
              <a:t>加入無意義的分支，不管是否執行</a:t>
            </a:r>
            <a:r>
              <a:rPr lang="en-US" altLang="zh-TW" sz="2000" dirty="0">
                <a:cs typeface="Times New Roman" panose="02020603050405020304" pitchFamily="18" charset="0"/>
              </a:rPr>
              <a:t>else</a:t>
            </a:r>
            <a:r>
              <a:rPr lang="zh-TW" altLang="en-US" sz="2000" dirty="0">
                <a:cs typeface="Times New Roman" panose="02020603050405020304" pitchFamily="18" charset="0"/>
              </a:rPr>
              <a:t>後的程式，實際上對於程式本身都不會有影響。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3889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2023/05/25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974FB6-54A0-4BFB-B0B1-20D5AF343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56572"/>
            <a:ext cx="8268417" cy="23852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31C8D08-7B33-48CA-BF55-C081EDA8A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68159"/>
            <a:ext cx="5730737" cy="1554615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6326B22B-981E-4461-82B7-45B3EBC584C6}"/>
              </a:ext>
            </a:extLst>
          </p:cNvPr>
          <p:cNvSpPr txBox="1">
            <a:spLocks/>
          </p:cNvSpPr>
          <p:nvPr/>
        </p:nvSpPr>
        <p:spPr>
          <a:xfrm>
            <a:off x="48986" y="2018873"/>
            <a:ext cx="764512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原本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F4443F94-1D5E-42E4-853A-9AD85321D744}"/>
              </a:ext>
            </a:extLst>
          </p:cNvPr>
          <p:cNvSpPr txBox="1">
            <a:spLocks/>
          </p:cNvSpPr>
          <p:nvPr/>
        </p:nvSpPr>
        <p:spPr>
          <a:xfrm>
            <a:off x="-66151" y="3689597"/>
            <a:ext cx="99394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動作後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634461E8-12E3-493C-8F9A-12D51FA57C01}"/>
              </a:ext>
            </a:extLst>
          </p:cNvPr>
          <p:cNvSpPr txBox="1">
            <a:spLocks/>
          </p:cNvSpPr>
          <p:nvPr/>
        </p:nvSpPr>
        <p:spPr>
          <a:xfrm>
            <a:off x="162867" y="1621324"/>
            <a:ext cx="67237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(1)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5E24C43F-026C-4E7D-9434-66EB3DDABF14}"/>
              </a:ext>
            </a:extLst>
          </p:cNvPr>
          <p:cNvSpPr txBox="1">
            <a:spLocks/>
          </p:cNvSpPr>
          <p:nvPr/>
        </p:nvSpPr>
        <p:spPr>
          <a:xfrm>
            <a:off x="162867" y="3325398"/>
            <a:ext cx="672378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(2)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84CEEFFD-575E-4BB1-BC54-4464ED838A21}"/>
              </a:ext>
            </a:extLst>
          </p:cNvPr>
          <p:cNvSpPr txBox="1">
            <a:spLocks/>
          </p:cNvSpPr>
          <p:nvPr/>
        </p:nvSpPr>
        <p:spPr>
          <a:xfrm>
            <a:off x="6779287" y="1297454"/>
            <a:ext cx="5249846" cy="17637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這裡主要是</a:t>
            </a:r>
            <a:r>
              <a:rPr lang="zh-TW" altLang="en-US" sz="2000" dirty="0">
                <a:cs typeface="Times New Roman" panose="02020603050405020304" pitchFamily="18" charset="0"/>
              </a:rPr>
              <a:t>加入加入無意義的副函式，於上面插入的無意義的判斷式和分支一樣，目的是降低可讀性。提高反組譯的方法假設只針對於程式碼本身，不包括包裝方式的話，主要分為 降低可讀性以及 邏輯 的變換，前面幾項主要都是在達到降低可讀性的目的。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234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Q1:Linux</a:t>
            </a:r>
            <a:r>
              <a:rPr lang="zh-TW" altLang="en-US" sz="2400" dirty="0">
                <a:cs typeface="Times New Roman" panose="02020603050405020304" pitchFamily="18" charset="0"/>
              </a:rPr>
              <a:t>上不能直接導出完整且未加密</a:t>
            </a:r>
            <a:r>
              <a:rPr lang="en-US" altLang="zh-TW" sz="2400" dirty="0" err="1">
                <a:cs typeface="Times New Roman" panose="02020603050405020304" pitchFamily="18" charset="0"/>
              </a:rPr>
              <a:t>Ek</a:t>
            </a:r>
            <a:r>
              <a:rPr lang="en-US" altLang="zh-TW" sz="2400" dirty="0">
                <a:cs typeface="Times New Roman" panose="02020603050405020304" pitchFamily="18" charset="0"/>
              </a:rPr>
              <a:t> key</a:t>
            </a:r>
            <a:r>
              <a:rPr lang="zh-TW" altLang="en-US" sz="2400" dirty="0">
                <a:cs typeface="Times New Roman" panose="02020603050405020304" pitchFamily="18" charset="0"/>
              </a:rPr>
              <a:t>，有導出</a:t>
            </a:r>
            <a:r>
              <a:rPr lang="en-US" altLang="zh-TW" sz="2400" dirty="0">
                <a:cs typeface="Times New Roman" panose="02020603050405020304" pitchFamily="18" charset="0"/>
              </a:rPr>
              <a:t>ek.pub</a:t>
            </a:r>
            <a:r>
              <a:rPr lang="zh-TW" altLang="en-US" sz="2400" dirty="0">
                <a:cs typeface="Times New Roman" panose="02020603050405020304" pitchFamily="18" charset="0"/>
              </a:rPr>
              <a:t>，但無法讀取。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A1:cat</a:t>
            </a:r>
            <a:r>
              <a:rPr lang="zh-TW" altLang="en-US" sz="2400" dirty="0">
                <a:cs typeface="Times New Roman" panose="02020603050405020304" pitchFamily="18" charset="0"/>
              </a:rPr>
              <a:t>指令是用來輸出文件內的文字，解決辦法使用</a:t>
            </a:r>
            <a:r>
              <a:rPr lang="en-US" altLang="zh-TW" sz="2400" dirty="0">
                <a:cs typeface="Times New Roman" panose="02020603050405020304" pitchFamily="18" charset="0"/>
              </a:rPr>
              <a:t>od</a:t>
            </a:r>
            <a:r>
              <a:rPr lang="zh-TW" altLang="en-US" sz="2400" dirty="0">
                <a:cs typeface="Times New Roman" panose="02020603050405020304" pitchFamily="18" charset="0"/>
              </a:rPr>
              <a:t> 且挑選輸出型態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進制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來輸出文件內容。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(2022/12/08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BBFC05-B146-4E7A-9902-C1B9C098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2431"/>
            <a:ext cx="8788256" cy="18952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9CD2CF-8204-482A-8124-F1BCF98DD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7" t="3487"/>
          <a:stretch/>
        </p:blipFill>
        <p:spPr>
          <a:xfrm>
            <a:off x="9762198" y="1862431"/>
            <a:ext cx="2335438" cy="223121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2E1D6F4-9842-4C8F-82B5-2B580A1CD815}"/>
              </a:ext>
            </a:extLst>
          </p:cNvPr>
          <p:cNvSpPr/>
          <p:nvPr/>
        </p:nvSpPr>
        <p:spPr>
          <a:xfrm>
            <a:off x="10985407" y="2153833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7049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check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'check'.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這是因為之前安裝的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裡面有少檔案，要手動去補充。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Q2: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 err="1">
                <a:cs typeface="Times New Roman" panose="02020603050405020304" pitchFamily="18" charset="0"/>
              </a:rPr>
              <a:t>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install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'install'.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A2:</a:t>
            </a:r>
            <a:r>
              <a:rPr lang="zh-TW" altLang="en-US" sz="2400" dirty="0">
                <a:cs typeface="Times New Roman" panose="02020603050405020304" pitchFamily="18" charset="0"/>
              </a:rPr>
              <a:t>同上。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048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96824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Q3: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install tpm2-abrmd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Package tpm2-abrmd is not available, but is referred to by another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package. This may mean that the package is missing, has been obsoleted, or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is only available from another source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E: Package 'tpm2-abrmd' has no installation candidate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Q4: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Traceback (most recent call last):File “/</a:t>
            </a:r>
            <a:r>
              <a:rPr lang="en-US" altLang="zh-TW" sz="2400" dirty="0" err="1">
                <a:cs typeface="Times New Roman" panose="02020603050405020304" pitchFamily="18" charset="0"/>
              </a:rPr>
              <a:t>usr</a:t>
            </a:r>
            <a:r>
              <a:rPr lang="en-US" altLang="zh-TW" sz="2400" dirty="0">
                <a:cs typeface="Times New Roman" panose="02020603050405020304" pitchFamily="18" charset="0"/>
              </a:rPr>
              <a:t>/lib/command-not-found”, line 27, in &lt;module&gt;from 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CommandNotFound.util</a:t>
            </a:r>
            <a:r>
              <a:rPr lang="en-US" altLang="zh-TW" sz="2400" dirty="0"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cs typeface="Times New Roman" panose="02020603050405020304" pitchFamily="18" charset="0"/>
              </a:rPr>
              <a:t>crash_guard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ModuleNotFoundError</a:t>
            </a:r>
            <a:r>
              <a:rPr lang="en-US" altLang="zh-TW" sz="2400" dirty="0">
                <a:cs typeface="Times New Roman" panose="02020603050405020304" pitchFamily="18" charset="0"/>
              </a:rPr>
              <a:t>: No module named '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</a:t>
            </a:r>
            <a:r>
              <a:rPr lang="en-US" altLang="zh-TW" sz="2400" dirty="0">
                <a:cs typeface="Times New Roman" panose="02020603050405020304" pitchFamily="18" charset="0"/>
              </a:rPr>
              <a:t>'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5735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110929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Q5:</a:t>
            </a:r>
            <a:r>
              <a:rPr lang="zh-TW" altLang="en-US" sz="2400" dirty="0">
                <a:cs typeface="Times New Roman" panose="02020603050405020304" pitchFamily="18" charset="0"/>
              </a:rPr>
              <a:t>原先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能加解密的檔案太小。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A5-1: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A5-2: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 </a:t>
            </a:r>
            <a:r>
              <a:rPr lang="zh-TW" altLang="en-US" sz="2400" dirty="0">
                <a:cs typeface="Times New Roman" panose="02020603050405020304" pitchFamily="18" charset="0"/>
              </a:rPr>
              <a:t>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的私鑰，載入到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中，於需要使用時再匯出。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Q6: 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鑰匙的格式並不能直接利用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</a:t>
            </a:r>
            <a:r>
              <a:rPr lang="zh-TW" altLang="en-US" sz="2400" dirty="0">
                <a:cs typeface="Times New Roman" panose="02020603050405020304" pitchFamily="18" charset="0"/>
              </a:rPr>
              <a:t> 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的私鑰載入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A6: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鑰匙格式轉換為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，再轉換為</a:t>
            </a:r>
            <a:r>
              <a:rPr lang="en-US" altLang="zh-TW" sz="2400" dirty="0">
                <a:cs typeface="Times New Roman" panose="02020603050405020304" pitchFamily="18" charset="0"/>
              </a:rPr>
              <a:t>TPM2</a:t>
            </a:r>
            <a:r>
              <a:rPr lang="zh-TW" altLang="en-US" sz="2400" dirty="0">
                <a:cs typeface="Times New Roman" panose="02020603050405020304" pitchFamily="18" charset="0"/>
              </a:rPr>
              <a:t>格式。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401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Q7: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格式鑰匙轉換成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鑰匙格式時出現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 err="1">
                <a:cs typeface="Times New Roman" panose="02020603050405020304" pitchFamily="18" charset="0"/>
              </a:rPr>
              <a:t>openssl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pkeyutl</a:t>
            </a:r>
            <a:r>
              <a:rPr lang="en-US" altLang="zh-TW" sz="2400" dirty="0">
                <a:cs typeface="Times New Roman" panose="02020603050405020304" pitchFamily="18" charset="0"/>
              </a:rPr>
              <a:t> –engine tpm2 –</a:t>
            </a:r>
            <a:r>
              <a:rPr lang="en-US" altLang="zh-TW" sz="2400" dirty="0" err="1">
                <a:cs typeface="Times New Roman" panose="02020603050405020304" pitchFamily="18" charset="0"/>
              </a:rPr>
              <a:t>keyform</a:t>
            </a:r>
            <a:r>
              <a:rPr lang="en-US" altLang="zh-TW" sz="2400" dirty="0">
                <a:cs typeface="Times New Roman" panose="02020603050405020304" pitchFamily="18" charset="0"/>
              </a:rPr>
              <a:t> engine –</a:t>
            </a:r>
            <a:r>
              <a:rPr lang="en-US" altLang="zh-TW" sz="2400" dirty="0" err="1">
                <a:cs typeface="Times New Roman" panose="02020603050405020304" pitchFamily="18" charset="0"/>
              </a:rPr>
              <a:t>inkey</a:t>
            </a:r>
            <a:r>
              <a:rPr lang="en-US" altLang="zh-TW" sz="2400" dirty="0">
                <a:cs typeface="Times New Roman" panose="02020603050405020304" pitchFamily="18" charset="0"/>
              </a:rPr>
              <a:t> private_pkcs8.pem –</a:t>
            </a:r>
            <a:r>
              <a:rPr lang="en-US" altLang="zh-TW" sz="2400" dirty="0" err="1">
                <a:cs typeface="Times New Roman" panose="02020603050405020304" pitchFamily="18" charset="0"/>
              </a:rPr>
              <a:t>outform</a:t>
            </a:r>
            <a:r>
              <a:rPr lang="en-US" altLang="zh-TW" sz="2400" dirty="0">
                <a:cs typeface="Times New Roman" panose="02020603050405020304" pitchFamily="18" charset="0"/>
              </a:rPr>
              <a:t> der –out </a:t>
            </a:r>
            <a:r>
              <a:rPr lang="en-US" altLang="zh-TW" sz="2400" dirty="0" err="1">
                <a:cs typeface="Times New Roman" panose="02020603050405020304" pitchFamily="18" charset="0"/>
              </a:rPr>
              <a:t>private_key.der</a:t>
            </a:r>
            <a:r>
              <a:rPr lang="en-US" altLang="zh-TW" sz="2400" dirty="0">
                <a:cs typeface="Times New Roman" panose="02020603050405020304" pitchFamily="18" charset="0"/>
              </a:rPr>
              <a:t> –derive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A7: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，並啟動引擎。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Q8: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過程中依照他的</a:t>
            </a:r>
            <a:r>
              <a:rPr lang="en-US" altLang="zh-TW" sz="2400" dirty="0">
                <a:cs typeface="Times New Roman" panose="02020603050405020304" pitchFamily="18" charset="0"/>
              </a:rPr>
              <a:t>INSTALL.md</a:t>
            </a:r>
            <a:r>
              <a:rPr lang="zh-TW" altLang="en-US" sz="2400" dirty="0">
                <a:cs typeface="Times New Roman" panose="02020603050405020304" pitchFamily="18" charset="0"/>
              </a:rPr>
              <a:t>的流程，使用</a:t>
            </a:r>
            <a:r>
              <a:rPr lang="en-US" altLang="zh-TW" sz="2400" dirty="0">
                <a:cs typeface="Times New Roman" panose="02020603050405020304" pitchFamily="18" charset="0"/>
              </a:rPr>
              <a:t>make -j$(</a:t>
            </a:r>
            <a:r>
              <a:rPr lang="en-US" altLang="zh-TW" sz="2400" dirty="0" err="1">
                <a:cs typeface="Times New Roman" panose="02020603050405020304" pitchFamily="18" charset="0"/>
              </a:rPr>
              <a:t>nproc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指令，出現了</a:t>
            </a:r>
            <a:r>
              <a:rPr lang="en-US" altLang="zh-TW" sz="2400" dirty="0">
                <a:cs typeface="Times New Roman" panose="02020603050405020304" pitchFamily="18" charset="0"/>
              </a:rPr>
              <a:t>Makefile:15219: *** missing separator.  Stop.</a:t>
            </a:r>
            <a:r>
              <a:rPr lang="zh-TW" altLang="en-US" sz="2400" dirty="0">
                <a:cs typeface="Times New Roman" panose="02020603050405020304" pitchFamily="18" charset="0"/>
              </a:rPr>
              <a:t> 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A8: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這是因為在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的格式有問題，可能是</a:t>
            </a:r>
            <a:r>
              <a:rPr lang="en-US" altLang="zh-TW" sz="2400" dirty="0">
                <a:cs typeface="Times New Roman" panose="02020603050405020304" pitchFamily="18" charset="0"/>
              </a:rPr>
              <a:t>Tab</a:t>
            </a:r>
            <a:r>
              <a:rPr lang="zh-TW" altLang="en-US" sz="2400" dirty="0">
                <a:cs typeface="Times New Roman" panose="02020603050405020304" pitchFamily="18" charset="0"/>
              </a:rPr>
              <a:t>字元缺少或不正確的緣故，可以於該目錄的</a:t>
            </a:r>
            <a:r>
              <a:rPr lang="en-US" altLang="zh-TW" sz="2400" dirty="0">
                <a:cs typeface="Times New Roman" panose="02020603050405020304" pitchFamily="18" charset="0"/>
              </a:rPr>
              <a:t>Terminal</a:t>
            </a:r>
            <a:r>
              <a:rPr lang="zh-TW" altLang="en-US" sz="2400" dirty="0">
                <a:cs typeface="Times New Roman" panose="02020603050405020304" pitchFamily="18" charset="0"/>
              </a:rPr>
              <a:t>下執行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vim 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，移動到第</a:t>
            </a:r>
            <a:r>
              <a:rPr lang="en-US" altLang="zh-TW" sz="2400" dirty="0">
                <a:cs typeface="Times New Roman" panose="02020603050405020304" pitchFamily="18" charset="0"/>
              </a:rPr>
              <a:t>15219</a:t>
            </a:r>
            <a:r>
              <a:rPr lang="zh-TW" altLang="en-US" sz="2400" dirty="0">
                <a:cs typeface="Times New Roman" panose="02020603050405020304" pitchFamily="18" charset="0"/>
              </a:rPr>
              <a:t>行再輸入 </a:t>
            </a:r>
            <a:r>
              <a:rPr lang="en-US" altLang="zh-TW" sz="24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鍵進入編輯模式，修改完後，按下</a:t>
            </a:r>
            <a:r>
              <a:rPr lang="en-US" altLang="zh-TW" sz="2400" dirty="0">
                <a:cs typeface="Times New Roman" panose="02020603050405020304" pitchFamily="18" charset="0"/>
              </a:rPr>
              <a:t>Esc</a:t>
            </a:r>
            <a:r>
              <a:rPr lang="zh-TW" altLang="en-US" sz="2400" dirty="0">
                <a:cs typeface="Times New Roman" panose="02020603050405020304" pitchFamily="18" charset="0"/>
              </a:rPr>
              <a:t>鍵退出編輯模式，輸入</a:t>
            </a:r>
            <a:r>
              <a:rPr lang="en-US" altLang="zh-TW" sz="2400" dirty="0">
                <a:cs typeface="Times New Roman" panose="02020603050405020304" pitchFamily="18" charset="0"/>
              </a:rPr>
              <a:t>“:</a:t>
            </a:r>
            <a:r>
              <a:rPr lang="en-US" altLang="zh-TW" sz="2400" dirty="0" err="1">
                <a:cs typeface="Times New Roman" panose="02020603050405020304" pitchFamily="18" charset="0"/>
              </a:rPr>
              <a:t>wq</a:t>
            </a:r>
            <a:r>
              <a:rPr lang="en-US" altLang="zh-TW" sz="2400" dirty="0">
                <a:cs typeface="Times New Roman" panose="02020603050405020304" pitchFamily="18" charset="0"/>
              </a:rPr>
              <a:t>”</a:t>
            </a:r>
            <a:r>
              <a:rPr lang="zh-TW" altLang="en-US" sz="2400" dirty="0">
                <a:cs typeface="Times New Roman" panose="02020603050405020304" pitchFamily="18" charset="0"/>
              </a:rPr>
              <a:t>命令保存修改並退出</a:t>
            </a:r>
            <a:r>
              <a:rPr lang="en-US" altLang="zh-TW" sz="2400" dirty="0">
                <a:cs typeface="Times New Roman" panose="02020603050405020304" pitchFamily="18" charset="0"/>
              </a:rPr>
              <a:t>vim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75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http://78.65.83.168:5000/sharing/jNz1b3GFG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CEFEDA-A0B1-4F87-AC29-725AB6A4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98" y="1363801"/>
            <a:ext cx="973920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8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Q9:</a:t>
            </a:r>
            <a:r>
              <a:rPr lang="zh-TW" altLang="en-US" sz="2400" dirty="0">
                <a:cs typeface="Times New Roman" panose="02020603050405020304" pitchFamily="18" charset="0"/>
              </a:rPr>
              <a:t>安裝好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後，啟動引擎還是會出現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A9:</a:t>
            </a:r>
            <a:r>
              <a:rPr lang="zh-TW" altLang="en-US" sz="2400" dirty="0">
                <a:cs typeface="Times New Roman" panose="02020603050405020304" pitchFamily="18" charset="0"/>
              </a:rPr>
              <a:t>確認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版本是否支持動態引擎載入，如果是，則在 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中，通過配置啟用“</a:t>
            </a:r>
            <a:r>
              <a:rPr lang="en-US" altLang="zh-TW" sz="2400" dirty="0">
                <a:cs typeface="Times New Roman" panose="02020603050405020304" pitchFamily="18" charset="0"/>
              </a:rPr>
              <a:t>--enable-dynamic-engine”</a:t>
            </a:r>
            <a:r>
              <a:rPr lang="zh-TW" altLang="en-US" sz="2400" dirty="0">
                <a:cs typeface="Times New Roman" panose="02020603050405020304" pitchFamily="18" charset="0"/>
              </a:rPr>
              <a:t>選項。</a:t>
            </a:r>
            <a:r>
              <a:rPr lang="en-US" altLang="zh-TW" sz="2400" dirty="0">
                <a:cs typeface="Times New Roman" panose="02020603050405020304" pitchFamily="18" charset="0"/>
              </a:rPr>
              <a:t>(OpenSSL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1.1.1f</a:t>
            </a:r>
            <a:r>
              <a:rPr lang="zh-TW" altLang="en-US" sz="2400" dirty="0">
                <a:cs typeface="Times New Roman" panose="02020603050405020304" pitchFamily="18" charset="0"/>
              </a:rPr>
              <a:t>版本支持動態引擎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Q10:</a:t>
            </a:r>
            <a:r>
              <a:rPr lang="zh-TW" altLang="en-US" sz="2400" dirty="0">
                <a:cs typeface="Times New Roman" panose="02020603050405020304" pitchFamily="18" charset="0"/>
              </a:rPr>
              <a:t>執行</a:t>
            </a:r>
            <a:r>
              <a:rPr lang="en-US" altLang="zh-TW" sz="2400" dirty="0">
                <a:cs typeface="Times New Roman" panose="02020603050405020304" pitchFamily="18" charset="0"/>
              </a:rPr>
              <a:t>A5-1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cs typeface="Times New Roman" panose="02020603050405020304" pitchFamily="18" charset="0"/>
              </a:rPr>
              <a:t> 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加解密時出現錯誤訊息，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tpm2_rsaencrypt: error while loading shared libraries: libtss2-sys.so.1: cannot open shared object file: No such file or directory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A10:</a:t>
            </a:r>
            <a:r>
              <a:rPr lang="zh-TW" altLang="en-US" sz="2400" dirty="0">
                <a:cs typeface="Times New Roman" panose="02020603050405020304" pitchFamily="18" charset="0"/>
              </a:rPr>
              <a:t>確認有沒有安裝</a:t>
            </a:r>
            <a:r>
              <a:rPr lang="en-US" altLang="zh-TW" sz="2400" dirty="0">
                <a:cs typeface="Times New Roman" panose="02020603050405020304" pitchFamily="18" charset="0"/>
              </a:rPr>
              <a:t>tss2</a:t>
            </a:r>
            <a:r>
              <a:rPr lang="zh-TW" altLang="en-US" sz="2400" dirty="0"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(2023/02/20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0962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Q11:OpenSSL</a:t>
            </a:r>
            <a:r>
              <a:rPr lang="zh-TW" altLang="en-US" sz="2400" dirty="0">
                <a:cs typeface="Times New Roman" panose="02020603050405020304" pitchFamily="18" charset="0"/>
              </a:rPr>
              <a:t>加密檔案大小受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金鑰長度影響，</a:t>
            </a:r>
            <a:r>
              <a:rPr lang="en-US" altLang="zh-TW" sz="2400" dirty="0">
                <a:cs typeface="Times New Roman" panose="02020603050405020304" pitchFamily="18" charset="0"/>
              </a:rPr>
              <a:t> 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金鑰長度又受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加解密或是載入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大小限制。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A11:</a:t>
            </a:r>
            <a:r>
              <a:rPr lang="zh-TW" altLang="en-US" sz="2400" dirty="0">
                <a:cs typeface="Times New Roman" panose="02020603050405020304" pitchFamily="18" charset="0"/>
              </a:rPr>
              <a:t>可以試試看用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的分段加密方式，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Q12:</a:t>
            </a:r>
            <a:r>
              <a:rPr lang="zh-TW" altLang="en-US" sz="2400" dirty="0">
                <a:cs typeface="Times New Roman" panose="02020603050405020304" pitchFamily="18" charset="0"/>
              </a:rPr>
              <a:t>啟用</a:t>
            </a:r>
            <a:r>
              <a:rPr lang="en-US" altLang="zh-TW" sz="2400" dirty="0">
                <a:cs typeface="Times New Roman" panose="02020603050405020304" pitchFamily="18" charset="0"/>
              </a:rPr>
              <a:t>enable-dynamic-engine</a:t>
            </a:r>
            <a:r>
              <a:rPr lang="zh-TW" altLang="en-US" sz="2400" dirty="0">
                <a:cs typeface="Times New Roman" panose="02020603050405020304" pitchFamily="18" charset="0"/>
              </a:rPr>
              <a:t>選項之後，啟動引擎還是會出現</a:t>
            </a:r>
            <a:r>
              <a:rPr lang="en-US" altLang="zh-TW" sz="2400" dirty="0">
                <a:cs typeface="Times New Roman" panose="02020603050405020304" pitchFamily="18" charset="0"/>
              </a:rPr>
              <a:t>invalid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373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Q13: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裝置忙碌訊息，停止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設備下所有程序依然會出現此錯誤訊息。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Q14 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FE64CC-E5C3-4CC7-B689-44ED29DB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015"/>
            <a:ext cx="8818633" cy="658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ADBF67-1292-429A-8BC9-3F291C3B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6903"/>
            <a:ext cx="10409920" cy="5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82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Q15 :</a:t>
            </a:r>
            <a:r>
              <a:rPr lang="zh-TW" altLang="en-US" sz="2400" dirty="0">
                <a:cs typeface="Times New Roman" panose="02020603050405020304" pitchFamily="18" charset="0"/>
              </a:rPr>
              <a:t>在使用</a:t>
            </a:r>
            <a:r>
              <a:rPr lang="en-US" altLang="zh-TW" sz="24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400" dirty="0">
                <a:cs typeface="Times New Roman" panose="02020603050405020304" pitchFamily="18" charset="0"/>
              </a:rPr>
              <a:t>命令驗證數位簽章時出現以下錯誤訊息。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A08A35-16EB-459F-9225-85E27FBAB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48"/>
          <a:stretch/>
        </p:blipFill>
        <p:spPr>
          <a:xfrm>
            <a:off x="792145" y="1681412"/>
            <a:ext cx="9698334" cy="16747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989A12-4F85-4E6A-AD73-61AF62237325}"/>
              </a:ext>
            </a:extLst>
          </p:cNvPr>
          <p:cNvSpPr txBox="1"/>
          <p:nvPr/>
        </p:nvSpPr>
        <p:spPr>
          <a:xfrm>
            <a:off x="10434375" y="2386758"/>
            <a:ext cx="156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裝置忙碌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669245-EA73-42DA-BB75-4B3AE9B5ED6C}"/>
              </a:ext>
            </a:extLst>
          </p:cNvPr>
          <p:cNvSpPr txBox="1"/>
          <p:nvPr/>
        </p:nvSpPr>
        <p:spPr>
          <a:xfrm>
            <a:off x="10434375" y="2872815"/>
            <a:ext cx="183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TCTI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無法初始化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230A89-B7B4-4D3A-8257-A185174841E7}"/>
              </a:ext>
            </a:extLst>
          </p:cNvPr>
          <p:cNvSpPr/>
          <p:nvPr/>
        </p:nvSpPr>
        <p:spPr>
          <a:xfrm>
            <a:off x="602901" y="2130251"/>
            <a:ext cx="11393155" cy="74256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7D8BAE-0684-4AB2-9AB8-3E212A2E0CE3}"/>
              </a:ext>
            </a:extLst>
          </p:cNvPr>
          <p:cNvSpPr/>
          <p:nvPr/>
        </p:nvSpPr>
        <p:spPr>
          <a:xfrm>
            <a:off x="591177" y="2906369"/>
            <a:ext cx="11600823" cy="74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8C1D36-7F8E-44BF-BF8F-A7AA80A57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55"/>
          <a:stretch/>
        </p:blipFill>
        <p:spPr>
          <a:xfrm>
            <a:off x="772885" y="3801216"/>
            <a:ext cx="9698334" cy="14435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526826-F716-472F-8131-88AA9A2962DD}"/>
              </a:ext>
            </a:extLst>
          </p:cNvPr>
          <p:cNvSpPr txBox="1"/>
          <p:nvPr/>
        </p:nvSpPr>
        <p:spPr>
          <a:xfrm>
            <a:off x="772885" y="5289213"/>
            <a:ext cx="1122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A15-ERROR3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通常，在重新啟動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重新啟動或調用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tpm2_clear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命令後嘗試使用上下文文件時，會發生這種情況。可以使用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tpm2_createprimary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重新創建主鍵，然後調用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相關問答作者回覆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:https://github.com/tpm2-software/tpm2-tools/issues/2024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4C21F9-4642-4400-B455-78AF29BF40B1}"/>
              </a:ext>
            </a:extLst>
          </p:cNvPr>
          <p:cNvSpPr txBox="1"/>
          <p:nvPr/>
        </p:nvSpPr>
        <p:spPr>
          <a:xfrm>
            <a:off x="-46055" y="236495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Error1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F6A431-D355-4E37-91CE-CF2DF78DDF8F}"/>
              </a:ext>
            </a:extLst>
          </p:cNvPr>
          <p:cNvSpPr txBox="1"/>
          <p:nvPr/>
        </p:nvSpPr>
        <p:spPr>
          <a:xfrm>
            <a:off x="-46055" y="2825579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Error2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1C0738-18D8-4280-879D-4FC1F3A03389}"/>
              </a:ext>
            </a:extLst>
          </p:cNvPr>
          <p:cNvSpPr txBox="1"/>
          <p:nvPr/>
        </p:nvSpPr>
        <p:spPr>
          <a:xfrm>
            <a:off x="57359" y="4306486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Error3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0D8A5EF-5812-444A-8186-27587406C4E5}"/>
              </a:ext>
            </a:extLst>
          </p:cNvPr>
          <p:cNvSpPr txBox="1"/>
          <p:nvPr/>
        </p:nvSpPr>
        <p:spPr>
          <a:xfrm>
            <a:off x="57359" y="467411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Error4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06F3425-A5C9-4F54-995F-15AD641C350B}"/>
              </a:ext>
            </a:extLst>
          </p:cNvPr>
          <p:cNvSpPr txBox="1"/>
          <p:nvPr/>
        </p:nvSpPr>
        <p:spPr>
          <a:xfrm>
            <a:off x="57359" y="4997277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Error5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309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Q16:</a:t>
            </a:r>
            <a:r>
              <a:rPr lang="zh-TW" altLang="en-US" sz="2400" dirty="0">
                <a:cs typeface="Times New Roman" panose="02020603050405020304" pitchFamily="18" charset="0"/>
              </a:rPr>
              <a:t>於同一個電腦上，使用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(1).tpm2_createprimary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(2). tpm2_create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-Grsa2048 -u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(3).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tpm2_load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-c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產生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檔案後，再刪除，並重複此流程再產生一次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檔案，兩次產生的檔案是否相同</a:t>
            </a:r>
            <a:r>
              <a:rPr lang="en-US" altLang="zh-TW" sz="2400" dirty="0"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A16:</a:t>
            </a:r>
            <a:r>
              <a:rPr lang="zh-TW" altLang="en-US" sz="2400" dirty="0">
                <a:cs typeface="Times New Roman" panose="02020603050405020304" pitchFamily="18" charset="0"/>
              </a:rPr>
              <a:t>不相同，</a:t>
            </a:r>
            <a:r>
              <a:rPr lang="en-US" altLang="zh-TW" sz="2400" dirty="0">
                <a:cs typeface="Times New Roman" panose="02020603050405020304" pitchFamily="18" charset="0"/>
              </a:rPr>
              <a:t> 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命令會產生一組新的主控金鑰，使用 </a:t>
            </a:r>
            <a:r>
              <a:rPr lang="en-US" altLang="zh-TW" sz="2400" dirty="0">
                <a:cs typeface="Times New Roman" panose="02020603050405020304" pitchFamily="18" charset="0"/>
              </a:rPr>
              <a:t>tpm2_create </a:t>
            </a:r>
            <a:r>
              <a:rPr lang="zh-TW" altLang="en-US" sz="2400" dirty="0">
                <a:cs typeface="Times New Roman" panose="02020603050405020304" pitchFamily="18" charset="0"/>
              </a:rPr>
              <a:t>命令建立新的金鑰對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公、私鑰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時，這些金鑰對會使用剛剛產生的主控金鑰進行加密，但</a:t>
            </a:r>
            <a:r>
              <a:rPr lang="en-US" altLang="zh-TW" sz="2400" dirty="0">
                <a:cs typeface="Times New Roman" panose="02020603050405020304" pitchFamily="18" charset="0"/>
              </a:rPr>
              <a:t>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指令內， 可使用</a:t>
            </a:r>
            <a:r>
              <a:rPr lang="en-US" altLang="zh-TW" sz="2400" dirty="0">
                <a:cs typeface="Times New Roman" panose="02020603050405020304" pitchFamily="18" charset="0"/>
              </a:rPr>
              <a:t>-C </a:t>
            </a:r>
            <a:r>
              <a:rPr lang="zh-TW" altLang="en-US" sz="2400" dirty="0">
                <a:cs typeface="Times New Roman" panose="02020603050405020304" pitchFamily="18" charset="0"/>
              </a:rPr>
              <a:t>參數，指定一個現有的主控金鑰來替代新建立的主控金鑰，達到於同電腦上產生相同的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，所以第一組密鑰加密的檔案不能用第二組產生的密鑰解密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2149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Q17: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tpm2_sign –c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 –g sha256 –o </a:t>
            </a:r>
            <a:r>
              <a:rPr lang="en-US" altLang="zh-TW" sz="24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400" dirty="0">
                <a:cs typeface="Times New Roman" panose="02020603050405020304" pitchFamily="18" charset="0"/>
              </a:rPr>
              <a:t> message.dat</a:t>
            </a:r>
            <a:r>
              <a:rPr lang="zh-TW" altLang="en-US" sz="2400" dirty="0">
                <a:cs typeface="Times New Roman" panose="02020603050405020304" pitchFamily="18" charset="0"/>
              </a:rPr>
              <a:t>產生以下錯誤訊息。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A17-1:</a:t>
            </a:r>
            <a:r>
              <a:rPr lang="zh-TW" altLang="en-US" sz="2400" dirty="0">
                <a:cs typeface="Times New Roman" panose="02020603050405020304" pitchFamily="18" charset="0"/>
              </a:rPr>
              <a:t>嘗試使用</a:t>
            </a:r>
            <a:r>
              <a:rPr lang="en-US" altLang="zh-TW" sz="2400" dirty="0">
                <a:cs typeface="Times New Roman" panose="02020603050405020304" pitchFamily="18" charset="0"/>
              </a:rPr>
              <a:t>tpm2-tools 5.4 version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相關作者問答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>
                <a:cs typeface="Times New Roman" panose="02020603050405020304" pitchFamily="18" charset="0"/>
                <a:hlinkClick r:id="rId3"/>
              </a:rPr>
              <a:t>https://github.com/tpm2-software/tpm2-tools/issues/3195</a:t>
            </a:r>
            <a:r>
              <a:rPr lang="en-US" altLang="zh-TW" sz="2400" dirty="0">
                <a:cs typeface="Times New Roman" panose="02020603050405020304" pitchFamily="18" charset="0"/>
              </a:rPr>
              <a:t>(2023/02/01)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A17-2:</a:t>
            </a:r>
            <a:r>
              <a:rPr lang="zh-TW" altLang="en-US" sz="2400" dirty="0">
                <a:cs typeface="Times New Roman" panose="02020603050405020304" pitchFamily="18" charset="0"/>
              </a:rPr>
              <a:t>可能是上下文件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的句柄時效性到期，把臨時句柄改為永久句柄。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4449EA-397D-4C72-B1E6-3350E1C1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5" y="2097191"/>
            <a:ext cx="7981920" cy="19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99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Q18:</a:t>
            </a:r>
            <a:r>
              <a:rPr lang="zh-TW" altLang="en-US" sz="2400" dirty="0"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cs typeface="Times New Roman" panose="02020603050405020304" pitchFamily="18" charset="0"/>
              </a:rPr>
              <a:t>透過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下載</a:t>
            </a:r>
            <a:r>
              <a:rPr lang="en-US" altLang="zh-TW" sz="2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2400" dirty="0">
                <a:cs typeface="Times New Roman" panose="02020603050405020304" pitchFamily="18" charset="0"/>
              </a:rPr>
              <a:t>版本時遇到問題。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:git clone –branch=4.1.1 https://github.com/tpm2-software/tpm2-tools.git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A18:</a:t>
            </a:r>
            <a:r>
              <a:rPr lang="zh-TW" altLang="en-US" sz="2400" dirty="0">
                <a:cs typeface="Times New Roman" panose="02020603050405020304" pitchFamily="18" charset="0"/>
              </a:rPr>
              <a:t>將先前黑色工業電腦的</a:t>
            </a:r>
            <a:r>
              <a:rPr lang="en-US" altLang="zh-TW" sz="2400" dirty="0">
                <a:cs typeface="Times New Roman" panose="02020603050405020304" pitchFamily="18" charset="0"/>
              </a:rPr>
              <a:t>TPM2-tools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複製到隨身碟，移到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上再重新配置和安裝。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B7F5E1-63C8-4E6F-A287-6122E561F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2" t="27616" r="17210" b="36004"/>
          <a:stretch/>
        </p:blipFill>
        <p:spPr>
          <a:xfrm>
            <a:off x="838200" y="1987061"/>
            <a:ext cx="4802006" cy="32179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F52635-D7A1-4645-90CF-06C3DDE3D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21245" r="73393" b="63981"/>
          <a:stretch/>
        </p:blipFill>
        <p:spPr>
          <a:xfrm>
            <a:off x="5935643" y="1987061"/>
            <a:ext cx="973017" cy="1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36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Q19 :IPC-003</a:t>
            </a:r>
            <a:r>
              <a:rPr lang="zh-TW" altLang="en-US" sz="2400" dirty="0">
                <a:cs typeface="Times New Roman" panose="02020603050405020304" pitchFamily="18" charset="0"/>
              </a:rPr>
              <a:t>有同</a:t>
            </a:r>
            <a:r>
              <a:rPr lang="en-US" altLang="zh-TW" sz="2400" dirty="0">
                <a:cs typeface="Times New Roman" panose="02020603050405020304" pitchFamily="18" charset="0"/>
              </a:rPr>
              <a:t>Q18</a:t>
            </a:r>
            <a:r>
              <a:rPr lang="zh-TW" altLang="en-US" sz="2400" dirty="0">
                <a:cs typeface="Times New Roman" panose="02020603050405020304" pitchFamily="18" charset="0"/>
              </a:rPr>
              <a:t>問題，卻無法透過</a:t>
            </a:r>
            <a:r>
              <a:rPr lang="en-US" altLang="zh-TW" sz="2400" dirty="0">
                <a:cs typeface="Times New Roman" panose="02020603050405020304" pitchFamily="18" charset="0"/>
              </a:rPr>
              <a:t>A18</a:t>
            </a:r>
            <a:r>
              <a:rPr lang="zh-TW" altLang="en-US" sz="2400" dirty="0">
                <a:cs typeface="Times New Roman" panose="02020603050405020304" pitchFamily="18" charset="0"/>
              </a:rPr>
              <a:t>方法解決。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         使用</a:t>
            </a:r>
            <a:r>
              <a:rPr lang="en-US" altLang="zh-TW" sz="2400" dirty="0">
                <a:cs typeface="Times New Roman" panose="02020603050405020304" pitchFamily="18" charset="0"/>
              </a:rPr>
              <a:t>./configure</a:t>
            </a:r>
            <a:r>
              <a:rPr lang="zh-TW" altLang="en-US" sz="2400" dirty="0">
                <a:cs typeface="Times New Roman" panose="02020603050405020304" pitchFamily="18" charset="0"/>
              </a:rPr>
              <a:t>後出現</a:t>
            </a:r>
            <a:r>
              <a:rPr lang="en-US" altLang="zh-TW" sz="2400" dirty="0">
                <a:cs typeface="Times New Roman" panose="02020603050405020304" pitchFamily="18" charset="0"/>
              </a:rPr>
              <a:t>Q18</a:t>
            </a:r>
            <a:r>
              <a:rPr lang="zh-TW" altLang="en-US" sz="2400" dirty="0">
                <a:cs typeface="Times New Roman" panose="02020603050405020304" pitchFamily="18" charset="0"/>
              </a:rPr>
              <a:t>圖 </a:t>
            </a:r>
            <a:r>
              <a:rPr lang="en-US" altLang="zh-TW" sz="2400" dirty="0">
                <a:cs typeface="Times New Roman" panose="02020603050405020304" pitchFamily="18" charset="0"/>
              </a:rPr>
              <a:t>Unit test : NO</a:t>
            </a:r>
            <a:r>
              <a:rPr lang="zh-TW" altLang="en-US" sz="2400" dirty="0">
                <a:cs typeface="Times New Roman" panose="02020603050405020304" pitchFamily="18" charset="0"/>
              </a:rPr>
              <a:t>，直接執行</a:t>
            </a:r>
            <a:r>
              <a:rPr lang="en-US" altLang="zh-TW" sz="2400" dirty="0">
                <a:cs typeface="Times New Roman" panose="02020603050405020304" pitchFamily="18" charset="0"/>
              </a:rPr>
              <a:t>make install</a:t>
            </a:r>
            <a:r>
              <a:rPr lang="zh-TW" altLang="en-US" sz="2400" dirty="0">
                <a:cs typeface="Times New Roman" panose="02020603050405020304" pitchFamily="18" charset="0"/>
              </a:rPr>
              <a:t> 跳以下錯誤。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A19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缺少</a:t>
            </a:r>
            <a:r>
              <a:rPr lang="en-US" altLang="zh-TW" sz="2400" dirty="0" err="1">
                <a:cs typeface="Times New Roman" panose="02020603050405020304" pitchFamily="18" charset="0"/>
              </a:rPr>
              <a:t>libnatpmp</a:t>
            </a:r>
            <a:r>
              <a:rPr lang="en-US" altLang="zh-TW" sz="2400" dirty="0">
                <a:cs typeface="Times New Roman" panose="02020603050405020304" pitchFamily="18" charset="0"/>
              </a:rPr>
              <a:t>-dev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，使用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apt-get install </a:t>
            </a:r>
            <a:r>
              <a:rPr lang="en-US" altLang="zh-TW" sz="2400" dirty="0" err="1">
                <a:cs typeface="Times New Roman" panose="02020603050405020304" pitchFamily="18" charset="0"/>
              </a:rPr>
              <a:t>libnatpmp</a:t>
            </a:r>
            <a:r>
              <a:rPr lang="en-US" altLang="zh-TW" sz="2400" dirty="0">
                <a:cs typeface="Times New Roman" panose="02020603050405020304" pitchFamily="18" charset="0"/>
              </a:rPr>
              <a:t>-dev</a:t>
            </a:r>
            <a:r>
              <a:rPr lang="zh-TW" altLang="en-US" sz="2400" dirty="0">
                <a:cs typeface="Times New Roman" panose="02020603050405020304" pitchFamily="18" charset="0"/>
              </a:rPr>
              <a:t>指令安裝，再重新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去編譯且安裝</a:t>
            </a:r>
            <a:r>
              <a:rPr lang="en-US" altLang="zh-TW" sz="2400" dirty="0">
                <a:cs typeface="Times New Roman" panose="02020603050405020304" pitchFamily="18" charset="0"/>
              </a:rPr>
              <a:t>Tpm2-tools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(2023/05/03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C5A108-9EAB-4C75-AD12-688FDA6D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8" y="1993377"/>
            <a:ext cx="7670938" cy="284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688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647066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cs typeface="Times New Roman" panose="02020603050405020304" pitchFamily="18" charset="0"/>
              </a:rPr>
              <a:t>執行</a:t>
            </a:r>
            <a:r>
              <a:rPr lang="en-US" altLang="zh-TW" dirty="0" err="1"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https://blog.csdn.net/weixin_45623536/article/details/121849120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</a:t>
            </a:r>
            <a:r>
              <a:rPr lang="zh-TW" altLang="en-US" dirty="0">
                <a:cs typeface="Times New Roman" panose="02020603050405020304" pitchFamily="18" charset="0"/>
              </a:rPr>
              <a:t>相關操作介紹：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https://paolozaino.wordpress.com/2021/02/21/linux-configure-and-use-your-tpm-2-0-module-on-linux/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Tpm2-tss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4"/>
              </a:rPr>
              <a:t>https://github.com/tpm2-software/tpm2-tss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5"/>
              </a:rPr>
              <a:t>https://github.com/tpm2-software/tpm2-abrmd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</a:t>
            </a:r>
            <a:r>
              <a:rPr lang="zh-TW" altLang="en-US" dirty="0">
                <a:cs typeface="Times New Roman" panose="02020603050405020304" pitchFamily="18" charset="0"/>
              </a:rPr>
              <a:t>套件參考：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https://blog.csdn.net/jianming21/article/details/107942585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Linux TPM2 &amp; TSS2 Software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7"/>
              </a:rPr>
              <a:t>https://github.com/tpm2-software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libnatpmp1:amd64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8"/>
              </a:rPr>
              <a:t>https://launchpad.net/ubuntu/+source/libnatpmp/20150609-7build1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libtpm-unseal1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https://launchpad.net/ubuntu/focal/s390x/tpm-tools/1.3.9.1-0.2ubuntu3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https://github.com/tpm2-software/tpm2-abrmd/releases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	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https://launchpad.net/ubuntu/focal/amd64/tpm2-tools/4.1.1-1ubuntu0.20.04.1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Trusted Platform Module Library</a:t>
            </a:r>
            <a:r>
              <a:rPr lang="zh-TW" altLang="en-US" dirty="0">
                <a:cs typeface="Times New Roman" panose="02020603050405020304" pitchFamily="18" charset="0"/>
              </a:rPr>
              <a:t> ：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https://trustedcomputinggroup.org/wp-content/uploads/TPM-Rev-2.0-Part-1-Architecture-01.38.pdf</a:t>
            </a:r>
            <a:r>
              <a:rPr lang="en-US" altLang="zh-TW" dirty="0">
                <a:cs typeface="Times New Roman" panose="02020603050405020304" pitchFamily="18" charset="0"/>
              </a:rPr>
              <a:t>(22.4</a:t>
            </a:r>
            <a:r>
              <a:rPr lang="zh-TW" altLang="en-US" dirty="0">
                <a:cs typeface="Times New Roman" panose="02020603050405020304" pitchFamily="18" charset="0"/>
              </a:rPr>
              <a:t>節</a:t>
            </a:r>
            <a:r>
              <a:rPr lang="en-US" altLang="zh-TW" dirty="0">
                <a:cs typeface="Times New Roman" panose="02020603050405020304" pitchFamily="18" charset="0"/>
              </a:rPr>
              <a:t> Symmetric Encryption)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Asymmetric/Symmetric Encryption of a TPM key hierarchy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3"/>
              </a:rPr>
              <a:t>https://security.stackexchange.com/questions/200567/asymmetric-symmetric-encryption-of-a-tpm-key-hierarchy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use TPM for encryptions</a:t>
            </a:r>
            <a:r>
              <a:rPr lang="zh-TW" altLang="en-US" dirty="0">
                <a:cs typeface="Times New Roman" panose="02020603050405020304" pitchFamily="18" charset="0"/>
              </a:rPr>
              <a:t> 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4"/>
              </a:rPr>
              <a:t>https://pagefault.blog/2016/12/23/guide-encryption-with-tpm/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SRK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EK Keys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hlinkClick r:id="rId15"/>
              </a:rPr>
              <a:t>https://www.twblogs.net/a/5e5054ccbd9eee21167d4acd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 Key</a:t>
            </a:r>
            <a:r>
              <a:rPr lang="zh-TW" altLang="en-US" dirty="0">
                <a:cs typeface="Times New Roman" panose="02020603050405020304" pitchFamily="18" charset="0"/>
              </a:rPr>
              <a:t>相關概念：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6"/>
              </a:rPr>
              <a:t>https://www.cnblogs.com/embedded-linux/p/6716740.html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1353801" cy="5037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【</a:t>
            </a:r>
            <a:r>
              <a:rPr lang="zh-TW" altLang="en-US" dirty="0">
                <a:cs typeface="Times New Roman" panose="02020603050405020304" pitchFamily="18" charset="0"/>
              </a:rPr>
              <a:t>開發筆記</a:t>
            </a:r>
            <a:r>
              <a:rPr lang="en-US" altLang="zh-TW" dirty="0">
                <a:cs typeface="Times New Roman" panose="02020603050405020304" pitchFamily="18" charset="0"/>
              </a:rPr>
              <a:t>】</a:t>
            </a:r>
            <a:r>
              <a:rPr lang="zh-TW" altLang="en-US" dirty="0">
                <a:cs typeface="Times New Roman" panose="02020603050405020304" pitchFamily="18" charset="0"/>
              </a:rPr>
              <a:t>關於那些加密（</a:t>
            </a:r>
            <a:r>
              <a:rPr lang="en-US" altLang="zh-TW" dirty="0">
                <a:cs typeface="Times New Roman" panose="02020603050405020304" pitchFamily="18" charset="0"/>
              </a:rPr>
              <a:t>Cryptography</a:t>
            </a:r>
            <a:r>
              <a:rPr lang="zh-TW" altLang="en-US" dirty="0">
                <a:cs typeface="Times New Roman" panose="02020603050405020304" pitchFamily="18" charset="0"/>
              </a:rPr>
              <a:t>）的二三事：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https://www.concerto.one/posts/2022-08-26-public-private-keys-cryptography.html#openssl-%E5%89%B5%E5%BB%BA%E5%85%AC%E7%A7%81%E9%91%B0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密码学基础（四）：</a:t>
            </a:r>
            <a:r>
              <a:rPr lang="en-US" altLang="zh-CN" dirty="0">
                <a:cs typeface="Times New Roman" panose="02020603050405020304" pitchFamily="18" charset="0"/>
              </a:rPr>
              <a:t>OpenSSL</a:t>
            </a:r>
            <a:r>
              <a:rPr lang="zh-CN" altLang="en-US" dirty="0">
                <a:cs typeface="Times New Roman" panose="02020603050405020304" pitchFamily="18" charset="0"/>
              </a:rPr>
              <a:t>命令详解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https://juejin.cn/post/6844903989469773832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with OpenSSL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(NOT RSA)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4"/>
              </a:rPr>
              <a:t>https://www.baeldung.com/linux/openssl-encrypt-large-file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in </a:t>
            </a:r>
            <a:r>
              <a:rPr lang="en-US" altLang="zh-CN" dirty="0" err="1">
                <a:cs typeface="Times New Roman" panose="02020603050405020304" pitchFamily="18" charset="0"/>
              </a:rPr>
              <a:t>openssl</a:t>
            </a:r>
            <a:r>
              <a:rPr lang="en-US" altLang="zh-CN" dirty="0">
                <a:cs typeface="Times New Roman" panose="02020603050405020304" pitchFamily="18" charset="0"/>
              </a:rPr>
              <a:t> using public key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5"/>
              </a:rPr>
              <a:t>https://stackoverflow.com/questions/7143514/how-to-encrypt-a-large-file-in-openssl-using-public-key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encrypt a big file using OpenSSL and someone's public key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https://www.czeskis.com/random/openssl-encrypt-file.html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OpenSSL </a:t>
            </a:r>
            <a:r>
              <a:rPr lang="en-US" altLang="zh-TW" dirty="0" err="1">
                <a:cs typeface="Times New Roman" panose="02020603050405020304" pitchFamily="18" charset="0"/>
              </a:rPr>
              <a:t>pkeyutl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7"/>
              </a:rPr>
              <a:t>https://docs.digicert.com/zf/digicert-one/software-trust-manager/signing-tools/openssl-pkeyutl.html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 2.0-NV </a:t>
            </a:r>
            <a:r>
              <a:rPr lang="zh-TW" altLang="en-US" dirty="0">
                <a:cs typeface="Times New Roman" panose="02020603050405020304" pitchFamily="18" charset="0"/>
              </a:rPr>
              <a:t>儲存體、原則、錯誤處理和證明：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8"/>
              </a:rPr>
              <a:t>https://learn.microsoft.com/zh-tw/windows-hardware/test/hlk/testref/33b2ec72-1085-448f-9192-1ceb8c8669ab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关于</a:t>
            </a:r>
            <a:r>
              <a:rPr lang="en-US" altLang="zh-CN" dirty="0">
                <a:cs typeface="Times New Roman" panose="02020603050405020304" pitchFamily="18" charset="0"/>
              </a:rPr>
              <a:t>TPM</a:t>
            </a:r>
            <a:r>
              <a:rPr lang="zh-CN" altLang="en-US" dirty="0">
                <a:cs typeface="Times New Roman" panose="02020603050405020304" pitchFamily="18" charset="0"/>
              </a:rPr>
              <a:t>，加密解密，哈希等的理解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https://blog.csdn.net/fengxiaocheng/article/details/103763703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TPM2-tools-home</a:t>
            </a:r>
            <a:r>
              <a:rPr lang="zh-TW" altLang="en-US" dirty="0"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cs typeface="Times New Roman" panose="02020603050405020304" pitchFamily="18" charset="0"/>
              </a:rPr>
              <a:t>Docs » tpm2_createprimary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https://tpm2-tools.readthedocs.io/en/latest/man/tpm2_createprimary.1/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cs typeface="Times New Roman" panose="02020603050405020304" pitchFamily="18" charset="0"/>
              </a:rPr>
              <a:t>tpm_create</a:t>
            </a:r>
            <a:r>
              <a:rPr lang="en-US" altLang="zh-TW" dirty="0">
                <a:cs typeface="Times New Roman" panose="02020603050405020304" pitchFamily="18" charset="0"/>
              </a:rPr>
              <a:t> fails with </a:t>
            </a:r>
            <a:r>
              <a:rPr lang="en-US" altLang="zh-TW" dirty="0" err="1">
                <a:cs typeface="Times New Roman" panose="02020603050405020304" pitchFamily="18" charset="0"/>
              </a:rPr>
              <a:t>tpm:parameter</a:t>
            </a:r>
            <a:r>
              <a:rPr lang="en-US" altLang="zh-TW" dirty="0">
                <a:cs typeface="Times New Roman" panose="02020603050405020304" pitchFamily="18" charset="0"/>
              </a:rPr>
              <a:t>(1):integrity check failed #2024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https://github.com/tpm2-software/tpm2-tools/issues/2024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線上解譯</a:t>
            </a:r>
            <a:r>
              <a:rPr lang="en-US" altLang="zh-TW" dirty="0" err="1">
                <a:cs typeface="Times New Roman" panose="02020603050405020304" pitchFamily="18" charset="0"/>
              </a:rPr>
              <a:t>pyc</a:t>
            </a:r>
            <a:r>
              <a:rPr lang="zh-TW" altLang="en-US" dirty="0">
                <a:cs typeface="Times New Roman" panose="02020603050405020304" pitchFamily="18" charset="0"/>
              </a:rPr>
              <a:t>檔案工具：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https://tool.lu/pyc/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/>
              <a:t>基于控制流和外形混淆的混淆方法 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3"/>
              </a:rPr>
              <a:t>https://patentimages.storage.googleapis.com/63/bb/74/6a2f37a222c9f7/CN106778101B.pdf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 Source Code Obfuscation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4"/>
              </a:rPr>
              <a:t>https://medium.com/geekculture/python-source-code-obfuscation-6b97f88a460d</a:t>
            </a:r>
            <a:r>
              <a:rPr lang="en-US" altLang="zh-TW" dirty="0"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Obfuscate Code in Python: A Thought </a:t>
            </a:r>
            <a:r>
              <a:rPr lang="en-US" altLang="zh-TW" dirty="0" err="1">
                <a:cs typeface="Times New Roman" panose="02020603050405020304" pitchFamily="18" charset="0"/>
              </a:rPr>
              <a:t>Experimen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5"/>
              </a:rPr>
              <a:t>https://therenegadecoder.com/code/how-to-obfuscate-code-in-python/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(2023/05/19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581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909D8E-564A-4A69-9921-AD921349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22" y="1201850"/>
            <a:ext cx="8879355" cy="4866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14CEA-0B9C-4CDF-9BE8-417A34D9F408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http://78.65.83.168:5000/sharing/15CCQVUal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78870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53F8CEE1-B67A-4E9C-ADEC-FB3DDD018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1.</a:t>
            </a:r>
            <a:r>
              <a:rPr lang="zh-TW" altLang="en-US" sz="2000" dirty="0">
                <a:cs typeface="Times New Roman" panose="02020603050405020304" pitchFamily="18" charset="0"/>
              </a:rPr>
              <a:t>對</a:t>
            </a:r>
            <a:r>
              <a:rPr lang="en-US" altLang="zh-TW" sz="2000" dirty="0">
                <a:cs typeface="Times New Roman" panose="02020603050405020304" pitchFamily="18" charset="0"/>
              </a:rPr>
              <a:t>API</a:t>
            </a:r>
            <a:r>
              <a:rPr lang="zh-TW" altLang="en-US" sz="2000" dirty="0">
                <a:cs typeface="Times New Roman" panose="02020603050405020304" pitchFamily="18" charset="0"/>
              </a:rPr>
              <a:t>檔案字串做多種編碼並混合使用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1-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>
                <a:cs typeface="Times New Roman" panose="02020603050405020304" pitchFamily="18" charset="0"/>
              </a:rPr>
              <a:t>2</a:t>
            </a:r>
            <a:r>
              <a:rPr lang="zh-TW" altLang="en-US" sz="2000" dirty="0">
                <a:cs typeface="Times New Roman" panose="02020603050405020304" pitchFamily="18" charset="0"/>
              </a:rPr>
              <a:t>進制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2-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>
                <a:cs typeface="Times New Roman" panose="02020603050405020304" pitchFamily="18" charset="0"/>
              </a:rPr>
              <a:t>8</a:t>
            </a:r>
            <a:r>
              <a:rPr lang="zh-TW" altLang="en-US" sz="2000" dirty="0">
                <a:cs typeface="Times New Roman" panose="02020603050405020304" pitchFamily="18" charset="0"/>
              </a:rPr>
              <a:t>進制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3-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>
                <a:cs typeface="Times New Roman" panose="02020603050405020304" pitchFamily="18" charset="0"/>
              </a:rPr>
              <a:t>16</a:t>
            </a:r>
            <a:r>
              <a:rPr lang="zh-TW" altLang="en-US" sz="2000" dirty="0">
                <a:cs typeface="Times New Roman" panose="02020603050405020304" pitchFamily="18" charset="0"/>
              </a:rPr>
              <a:t>進制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cs typeface="Times New Roman" panose="02020603050405020304" pitchFamily="18" charset="0"/>
              </a:rPr>
              <a:t>對</a:t>
            </a:r>
            <a:r>
              <a:rPr lang="en-US" altLang="zh-TW" sz="2000" dirty="0">
                <a:cs typeface="Times New Roman" panose="02020603050405020304" pitchFamily="18" charset="0"/>
              </a:rPr>
              <a:t>API</a:t>
            </a:r>
            <a:r>
              <a:rPr lang="zh-TW" altLang="en-US" sz="2000" dirty="0">
                <a:cs typeface="Times New Roman" panose="02020603050405020304" pitchFamily="18" charset="0"/>
              </a:rPr>
              <a:t>檔案編碼後字串做混淆使用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1-</a:t>
            </a:r>
            <a:r>
              <a:rPr lang="zh-TW" altLang="en-US" sz="2000" dirty="0">
                <a:cs typeface="Times New Roman" panose="02020603050405020304" pitchFamily="18" charset="0"/>
              </a:rPr>
              <a:t>插入無效或空字元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2-</a:t>
            </a:r>
            <a:r>
              <a:rPr lang="zh-TW" altLang="en-US" sz="2000" dirty="0">
                <a:cs typeface="Times New Roman" panose="02020603050405020304" pitchFamily="18" charset="0"/>
              </a:rPr>
              <a:t>做順序顛倒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3.</a:t>
            </a:r>
            <a:r>
              <a:rPr lang="zh-TW" altLang="en-US" sz="2000" dirty="0">
                <a:cs typeface="Times New Roman" panose="02020603050405020304" pitchFamily="18" charset="0"/>
              </a:rPr>
              <a:t>於</a:t>
            </a:r>
            <a:r>
              <a:rPr lang="en-US" altLang="zh-TW" sz="2000" dirty="0">
                <a:cs typeface="Times New Roman" panose="02020603050405020304" pitchFamily="18" charset="0"/>
              </a:rPr>
              <a:t>IPC-002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IPC-003</a:t>
            </a:r>
            <a:r>
              <a:rPr lang="zh-TW" altLang="en-US" sz="2000" dirty="0">
                <a:cs typeface="Times New Roman" panose="02020603050405020304" pitchFamily="18" charset="0"/>
              </a:rPr>
              <a:t>上測試做完混淆動作後的</a:t>
            </a:r>
            <a:r>
              <a:rPr lang="en-US" altLang="zh-TW" sz="2000" dirty="0">
                <a:cs typeface="Times New Roman" panose="02020603050405020304" pitchFamily="18" charset="0"/>
              </a:rPr>
              <a:t>API</a:t>
            </a:r>
            <a:r>
              <a:rPr lang="zh-TW" altLang="en-US" sz="2000" dirty="0">
                <a:cs typeface="Times New Roman" panose="02020603050405020304" pitchFamily="18" charset="0"/>
              </a:rPr>
              <a:t>檔案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4.</a:t>
            </a:r>
            <a:r>
              <a:rPr lang="zh-TW" altLang="en-US" sz="2000" dirty="0">
                <a:cs typeface="Times New Roman" panose="02020603050405020304" pitchFamily="18" charset="0"/>
              </a:rPr>
              <a:t>對主程式定義有限狀態機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1-</a:t>
            </a:r>
            <a:r>
              <a:rPr lang="zh-TW" altLang="en-US" sz="2000" dirty="0">
                <a:cs typeface="Times New Roman" panose="02020603050405020304" pitchFamily="18" charset="0"/>
              </a:rPr>
              <a:t>狀態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2-</a:t>
            </a:r>
            <a:r>
              <a:rPr lang="zh-TW" altLang="en-US" sz="2000" dirty="0">
                <a:cs typeface="Times New Roman" panose="02020603050405020304" pitchFamily="18" charset="0"/>
              </a:rPr>
              <a:t>輸入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3-</a:t>
            </a:r>
            <a:r>
              <a:rPr lang="zh-TW" altLang="en-US" sz="2000" dirty="0">
                <a:cs typeface="Times New Roman" panose="02020603050405020304" pitchFamily="18" charset="0"/>
              </a:rPr>
              <a:t>輸出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	4-</a:t>
            </a:r>
            <a:r>
              <a:rPr lang="zh-TW" altLang="en-US" sz="2000" dirty="0">
                <a:cs typeface="Times New Roman" panose="02020603050405020304" pitchFamily="18" charset="0"/>
              </a:rPr>
              <a:t>轉移函數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980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12871</TotalTime>
  <Words>6581</Words>
  <Application>Microsoft Office PowerPoint</Application>
  <PresentationFormat>寬螢幕</PresentationFormat>
  <Paragraphs>806</Paragraphs>
  <Slides>90</Slides>
  <Notes>57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90</vt:i4>
      </vt:variant>
    </vt:vector>
  </HeadingPairs>
  <TitlesOfParts>
    <vt:vector size="98" baseType="lpstr">
      <vt:lpstr>新細明體</vt:lpstr>
      <vt:lpstr>標楷體</vt:lpstr>
      <vt:lpstr>Arial</vt:lpstr>
      <vt:lpstr>Calibri</vt:lpstr>
      <vt:lpstr>Times New Roman</vt:lpstr>
      <vt:lpstr>Wingdings</vt:lpstr>
      <vt:lpstr>Wingdings 2</vt:lpstr>
      <vt:lpstr>Office 佈景主題</vt:lpstr>
      <vt:lpstr>專案進度報告 出貨流程 </vt:lpstr>
      <vt:lpstr>控管紀錄-NAS(2022/11/18)</vt:lpstr>
      <vt:lpstr>控管紀錄-NAS(2022/11/28)</vt:lpstr>
      <vt:lpstr>控管紀錄-NAS(2022/12/05)</vt:lpstr>
      <vt:lpstr>控管紀錄-NAS(2022/12/16)</vt:lpstr>
      <vt:lpstr>控管紀錄-NAS(2022/12/30)</vt:lpstr>
      <vt:lpstr>控管紀錄-NAS(2022/2/10)</vt:lpstr>
      <vt:lpstr>控管紀錄-NAS(2022/2/17)</vt:lpstr>
      <vt:lpstr>控管紀錄-NAS(2022/3/10)</vt:lpstr>
      <vt:lpstr>控管紀錄-NAS(2022/3/17)</vt:lpstr>
      <vt:lpstr>控管紀錄-NAS(2022/3/24)</vt:lpstr>
      <vt:lpstr>控管紀錄-NAS(2022/04/14)</vt:lpstr>
      <vt:lpstr>控管紀錄-NAS(2022/05/05)</vt:lpstr>
      <vt:lpstr>控管紀錄-NAS(2022/05/12)</vt:lpstr>
      <vt:lpstr>當週進度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需求列表– 專案需求 (2022/11/24更新)</vt:lpstr>
      <vt:lpstr>需求列表–硬體與環境需求 (2022/12/14更新)</vt:lpstr>
      <vt:lpstr>需求列表–硬體與環境需求 (2023/02/15更新)</vt:lpstr>
      <vt:lpstr>分析-模組列表 (2022/11/13更新)</vt:lpstr>
      <vt:lpstr>系統分析 – 系統流程圖 (2022/11/13更新)</vt:lpstr>
      <vt:lpstr>系統分析 – 系統流程圖 (2023/02/13更新)</vt:lpstr>
      <vt:lpstr>系統分析 –系統流程圖  (2023/03/11更新)</vt:lpstr>
      <vt:lpstr>系統分析 –系統流程圖  (2023/03/24更新)</vt:lpstr>
      <vt:lpstr>系統分析 –系統流程圖  (2023/03/24更新)</vt:lpstr>
      <vt:lpstr>系統分析 – 時序圖 (2022/11/13更新)</vt:lpstr>
      <vt:lpstr>系統分析 – 時序圖 (2023/03/11更新)</vt:lpstr>
      <vt:lpstr>系統分析 – 時序圖 (2023/03/28更新)</vt:lpstr>
      <vt:lpstr>系統分析 – 時序圖 (2023/03/28更新)</vt:lpstr>
      <vt:lpstr>專案架構圖 (2022/12/09更新)</vt:lpstr>
      <vt:lpstr>專案架構圖 (2023/04/13更新)</vt:lpstr>
      <vt:lpstr>專案架構圖 (2023/04/13更新)</vt:lpstr>
      <vt:lpstr>專案架構圖 (2023/04/13更新)</vt:lpstr>
      <vt:lpstr>專案架構圖 (2023/04/16更新)</vt:lpstr>
      <vt:lpstr>成果展示 – 週進度項目 (2022/11/30)</vt:lpstr>
      <vt:lpstr>成果展示 – 週進度項目 (2022/12/05)</vt:lpstr>
      <vt:lpstr>成果展示 – 週進度項目 (2022/12/05)</vt:lpstr>
      <vt:lpstr>成果展示 – 週進度項目 (2022/12/08)</vt:lpstr>
      <vt:lpstr>成果展示 – 週進度項目 (2023/02/13)</vt:lpstr>
      <vt:lpstr>成果展示 – 週進度項目 (2023/02/13)</vt:lpstr>
      <vt:lpstr>成果展示 – 週進度項目 (2023/03/15)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(2023/03/22)</vt:lpstr>
      <vt:lpstr>成果展示 – 週進度項目 (2023/03/22)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(2023/04/11)</vt:lpstr>
      <vt:lpstr>成果展示 – 週進度項目 (2023/05/03)</vt:lpstr>
      <vt:lpstr>成果展示 – 週進度項目 (2023/05/03)</vt:lpstr>
      <vt:lpstr>成果展示 – 週進度項目 (2023/05/05)</vt:lpstr>
      <vt:lpstr>成果展示 – 週進度項目 (2023/05/05)</vt:lpstr>
      <vt:lpstr>成果展示 – 週進度項目 (2023/05/05)</vt:lpstr>
      <vt:lpstr>成果展示 – 週進度項目 (2023/05/09)</vt:lpstr>
      <vt:lpstr>成果展示 – 週進度項目 (2023/05/09)</vt:lpstr>
      <vt:lpstr>成果展示 – 週進度項目 (2023/05/09)</vt:lpstr>
      <vt:lpstr>成果展示 – 週進度項目 (2023/05/25)</vt:lpstr>
      <vt:lpstr>成果展示 – 週進度項目 (2023/05/25)</vt:lpstr>
      <vt:lpstr>成果展示 – 週進度項目 (2023/05/25)</vt:lpstr>
      <vt:lpstr>成果展示 – 週進度項目 (2023/05/25)</vt:lpstr>
      <vt:lpstr>問題記錄(2022/12/08更新)</vt:lpstr>
      <vt:lpstr>問題記錄(2022/12/11更新)</vt:lpstr>
      <vt:lpstr>問題記錄(2022/12/11更新)</vt:lpstr>
      <vt:lpstr>問題記錄(2023/02/15更新)</vt:lpstr>
      <vt:lpstr>問題記錄(2023/02/15更新)</vt:lpstr>
      <vt:lpstr>問題記錄(2023/02/20更新)</vt:lpstr>
      <vt:lpstr>問題記錄(2023/02/23更新)</vt:lpstr>
      <vt:lpstr>問題記錄(2023/03/15更新)</vt:lpstr>
      <vt:lpstr>問題記錄(2023/03/17更新)</vt:lpstr>
      <vt:lpstr>問題記錄(2023/03/17更新)</vt:lpstr>
      <vt:lpstr>問題記錄(2023/04/12更新)</vt:lpstr>
      <vt:lpstr>問題記錄(2023/04/12更新)</vt:lpstr>
      <vt:lpstr>問題記錄(2023/05/03更新)</vt:lpstr>
      <vt:lpstr>參考資料(2023/02/13更新)</vt:lpstr>
      <vt:lpstr>參考資料(2023/05/19更新)</vt:lpstr>
      <vt:lpstr>預計進度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user</dc:creator>
  <cp:lastModifiedBy>林子豪</cp:lastModifiedBy>
  <cp:revision>1049</cp:revision>
  <dcterms:created xsi:type="dcterms:W3CDTF">2019-03-11T13:47:46Z</dcterms:created>
  <dcterms:modified xsi:type="dcterms:W3CDTF">2023-05-25T13:10:42Z</dcterms:modified>
</cp:coreProperties>
</file>